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309" r:id="rId9"/>
    <p:sldId id="294" r:id="rId10"/>
    <p:sldId id="262" r:id="rId11"/>
    <p:sldId id="295" r:id="rId12"/>
    <p:sldId id="296" r:id="rId13"/>
    <p:sldId id="297" r:id="rId14"/>
    <p:sldId id="298" r:id="rId15"/>
    <p:sldId id="299" r:id="rId16"/>
    <p:sldId id="310" r:id="rId17"/>
    <p:sldId id="311" r:id="rId18"/>
    <p:sldId id="312" r:id="rId19"/>
    <p:sldId id="300" r:id="rId20"/>
    <p:sldId id="313" r:id="rId21"/>
    <p:sldId id="314" r:id="rId22"/>
    <p:sldId id="315" r:id="rId23"/>
    <p:sldId id="301" r:id="rId24"/>
    <p:sldId id="302" r:id="rId25"/>
    <p:sldId id="303" r:id="rId26"/>
    <p:sldId id="304" r:id="rId27"/>
    <p:sldId id="305" r:id="rId28"/>
    <p:sldId id="308" r:id="rId29"/>
    <p:sldId id="316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31" r:id="rId50"/>
    <p:sldId id="332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279" r:id="rId64"/>
    <p:sldId id="282" r:id="rId65"/>
    <p:sldId id="283" r:id="rId66"/>
    <p:sldId id="284" r:id="rId67"/>
    <p:sldId id="355" r:id="rId68"/>
    <p:sldId id="356" r:id="rId69"/>
    <p:sldId id="357" r:id="rId70"/>
    <p:sldId id="358" r:id="rId71"/>
    <p:sldId id="359" r:id="rId72"/>
    <p:sldId id="683" r:id="rId73"/>
    <p:sldId id="684" r:id="rId74"/>
    <p:sldId id="685" r:id="rId75"/>
    <p:sldId id="686" r:id="rId76"/>
    <p:sldId id="687" r:id="rId77"/>
    <p:sldId id="688" r:id="rId78"/>
    <p:sldId id="689" r:id="rId79"/>
    <p:sldId id="690" r:id="rId80"/>
    <p:sldId id="691" r:id="rId81"/>
    <p:sldId id="692" r:id="rId82"/>
    <p:sldId id="693" r:id="rId83"/>
    <p:sldId id="694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696" r:id="rId92"/>
    <p:sldId id="700" r:id="rId93"/>
    <p:sldId id="682" r:id="rId94"/>
    <p:sldId id="697" r:id="rId95"/>
    <p:sldId id="698" r:id="rId96"/>
    <p:sldId id="702" r:id="rId97"/>
    <p:sldId id="703" r:id="rId98"/>
    <p:sldId id="704" r:id="rId99"/>
    <p:sldId id="705" r:id="rId100"/>
    <p:sldId id="706" r:id="rId101"/>
    <p:sldId id="368" r:id="rId102"/>
    <p:sldId id="369" r:id="rId103"/>
    <p:sldId id="370" r:id="rId104"/>
    <p:sldId id="292" r:id="rId105"/>
    <p:sldId id="293" r:id="rId106"/>
    <p:sldId id="681" r:id="rId10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170" y="76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925695" cy="363220"/>
          </a:xfrm>
          <a:custGeom>
            <a:avLst/>
            <a:gdLst/>
            <a:ahLst/>
            <a:cxnLst/>
            <a:rect l="l" t="t" r="r" b="b"/>
            <a:pathLst>
              <a:path w="4925695" h="363220">
                <a:moveTo>
                  <a:pt x="4925677" y="0"/>
                </a:moveTo>
                <a:lnTo>
                  <a:pt x="0" y="0"/>
                </a:lnTo>
                <a:lnTo>
                  <a:pt x="0" y="362712"/>
                </a:lnTo>
                <a:lnTo>
                  <a:pt x="4571619" y="362712"/>
                </a:lnTo>
                <a:lnTo>
                  <a:pt x="4925677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6519" y="4785359"/>
            <a:ext cx="4567555" cy="358140"/>
          </a:xfrm>
          <a:custGeom>
            <a:avLst/>
            <a:gdLst/>
            <a:ahLst/>
            <a:cxnLst/>
            <a:rect l="l" t="t" r="r" b="b"/>
            <a:pathLst>
              <a:path w="4567555" h="358139">
                <a:moveTo>
                  <a:pt x="4567480" y="0"/>
                </a:moveTo>
                <a:lnTo>
                  <a:pt x="354001" y="0"/>
                </a:lnTo>
                <a:lnTo>
                  <a:pt x="0" y="358139"/>
                </a:lnTo>
                <a:lnTo>
                  <a:pt x="4567480" y="358139"/>
                </a:lnTo>
                <a:lnTo>
                  <a:pt x="456748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19" y="266700"/>
            <a:ext cx="1056131" cy="37490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8592" y="1976627"/>
            <a:ext cx="5728715" cy="2686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0940" y="722756"/>
            <a:ext cx="7602118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53B0-CD17-426E-BEFB-50EEE560BF97}" type="datetime1">
              <a:rPr lang="en-US" smtClean="0"/>
              <a:t>4/7/2025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8344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596" y="534925"/>
            <a:ext cx="3767469" cy="334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19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F64AB-E440-4DB0-9A22-DE1CD46BB53F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94150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534925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044322"/>
            <a:ext cx="8127091" cy="219291"/>
          </a:xfrm>
        </p:spPr>
        <p:txBody>
          <a:bodyPr lIns="0" tIns="0" rIns="0" bIns="0"/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0AE0-F102-46CC-85BC-7B0D5A08E87A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229056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534925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BA3-A85C-4E15-92FD-853CEC4BFB97}" type="datetime1">
              <a:rPr lang="en-US" smtClean="0"/>
              <a:t>4/7/2025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211495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534925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659D-63DC-4435-AD54-5B6E480229D6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274159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925695" cy="363220"/>
          </a:xfrm>
          <a:custGeom>
            <a:avLst/>
            <a:gdLst/>
            <a:ahLst/>
            <a:cxnLst/>
            <a:rect l="l" t="t" r="r" b="b"/>
            <a:pathLst>
              <a:path w="4925695" h="363220">
                <a:moveTo>
                  <a:pt x="4925677" y="0"/>
                </a:moveTo>
                <a:lnTo>
                  <a:pt x="0" y="0"/>
                </a:lnTo>
                <a:lnTo>
                  <a:pt x="0" y="362712"/>
                </a:lnTo>
                <a:lnTo>
                  <a:pt x="4571619" y="362712"/>
                </a:lnTo>
                <a:lnTo>
                  <a:pt x="4925677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6519" y="4785359"/>
            <a:ext cx="4567555" cy="358140"/>
          </a:xfrm>
          <a:custGeom>
            <a:avLst/>
            <a:gdLst/>
            <a:ahLst/>
            <a:cxnLst/>
            <a:rect l="l" t="t" r="r" b="b"/>
            <a:pathLst>
              <a:path w="4567555" h="358139">
                <a:moveTo>
                  <a:pt x="4567480" y="0"/>
                </a:moveTo>
                <a:lnTo>
                  <a:pt x="354001" y="0"/>
                </a:lnTo>
                <a:lnTo>
                  <a:pt x="0" y="358139"/>
                </a:lnTo>
                <a:lnTo>
                  <a:pt x="4567480" y="358139"/>
                </a:lnTo>
                <a:lnTo>
                  <a:pt x="456748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8119" y="266700"/>
            <a:ext cx="1056131" cy="3749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959" y="301828"/>
            <a:ext cx="8222081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4527" y="1022375"/>
            <a:ext cx="786257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340519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4572001" y="4798218"/>
            <a:ext cx="4570730" cy="3429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8" y="273845"/>
            <a:ext cx="1374775" cy="3643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534925"/>
            <a:ext cx="65532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044322"/>
            <a:ext cx="812709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6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91D7B-3E76-4D7B-9C88-E89116A53862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4917446"/>
            <a:ext cx="3729354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69297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chq.github.io/CyberChef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chq.github.io/CyberChef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2569464"/>
              <a:ext cx="4566285" cy="2574290"/>
            </a:xfrm>
            <a:custGeom>
              <a:avLst/>
              <a:gdLst/>
              <a:ahLst/>
              <a:cxnLst/>
              <a:rect l="l" t="t" r="r" b="b"/>
              <a:pathLst>
                <a:path w="4566285" h="2574290">
                  <a:moveTo>
                    <a:pt x="4565904" y="0"/>
                  </a:moveTo>
                  <a:lnTo>
                    <a:pt x="0" y="0"/>
                  </a:lnTo>
                  <a:lnTo>
                    <a:pt x="0" y="2574035"/>
                  </a:lnTo>
                  <a:lnTo>
                    <a:pt x="4565904" y="2574036"/>
                  </a:lnTo>
                  <a:lnTo>
                    <a:pt x="4565904" y="0"/>
                  </a:lnTo>
                  <a:close/>
                </a:path>
              </a:pathLst>
            </a:custGeom>
            <a:solidFill>
              <a:srgbClr val="8B85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65903" y="0"/>
              <a:ext cx="4578350" cy="2569845"/>
            </a:xfrm>
            <a:custGeom>
              <a:avLst/>
              <a:gdLst/>
              <a:ahLst/>
              <a:cxnLst/>
              <a:rect l="l" t="t" r="r" b="b"/>
              <a:pathLst>
                <a:path w="4578350" h="2569845">
                  <a:moveTo>
                    <a:pt x="4578096" y="0"/>
                  </a:moveTo>
                  <a:lnTo>
                    <a:pt x="361192" y="0"/>
                  </a:lnTo>
                  <a:lnTo>
                    <a:pt x="0" y="361569"/>
                  </a:lnTo>
                  <a:lnTo>
                    <a:pt x="0" y="2569464"/>
                  </a:lnTo>
                  <a:lnTo>
                    <a:pt x="4578096" y="2569463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3C0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65903" y="2569464"/>
              <a:ext cx="4578350" cy="2571115"/>
            </a:xfrm>
            <a:custGeom>
              <a:avLst/>
              <a:gdLst/>
              <a:ahLst/>
              <a:cxnLst/>
              <a:rect l="l" t="t" r="r" b="b"/>
              <a:pathLst>
                <a:path w="4578350" h="2571115">
                  <a:moveTo>
                    <a:pt x="4578096" y="0"/>
                  </a:moveTo>
                  <a:lnTo>
                    <a:pt x="0" y="0"/>
                  </a:lnTo>
                  <a:lnTo>
                    <a:pt x="0" y="2570987"/>
                  </a:lnTo>
                  <a:lnTo>
                    <a:pt x="365760" y="2208872"/>
                  </a:lnTo>
                  <a:lnTo>
                    <a:pt x="4578096" y="2208872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11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6595" y="266700"/>
              <a:ext cx="1057655" cy="3733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358140"/>
            <a:ext cx="4566285" cy="2211705"/>
          </a:xfrm>
          <a:prstGeom prst="rect">
            <a:avLst/>
          </a:prstGeom>
          <a:solidFill>
            <a:srgbClr val="3C3935"/>
          </a:solidFill>
        </p:spPr>
        <p:txBody>
          <a:bodyPr vert="horz" wrap="square" lIns="0" tIns="43878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54"/>
              </a:spcBef>
            </a:pPr>
            <a:endParaRPr sz="3200">
              <a:latin typeface="Times New Roman"/>
              <a:cs typeface="Times New Roman"/>
            </a:endParaRPr>
          </a:p>
          <a:p>
            <a:pPr marL="155575" marR="314325">
              <a:lnSpc>
                <a:spcPts val="307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ITEC614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Introduction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0988" y="3455034"/>
            <a:ext cx="2919730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Dr. Farshid Keivanian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Lecturer,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Technology,</a:t>
            </a: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PFBS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77083"/>
            <a:ext cx="4571999" cy="25664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D4E8-F311-E954-82EE-8DE6CBD3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407B16-8C8D-D567-7497-0D8A410B5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577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Why Hash Collisions Matter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4191A-39D4-BB67-4BC9-B5B6EA0F5021}"/>
              </a:ext>
            </a:extLst>
          </p:cNvPr>
          <p:cNvSpPr txBox="1"/>
          <p:nvPr/>
        </p:nvSpPr>
        <p:spPr>
          <a:xfrm>
            <a:off x="76200" y="742950"/>
            <a:ext cx="90678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collision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when two different messages create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same hash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(BAD!).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MD5 had this issue in 1996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 used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anymore.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SHA-256 is stronger and safer (used by banks and government).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Banks like NAB use SHA-256 in secure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554741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1ADE-6F7B-C218-3E09-8191AD42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1055CD-784B-92D7-DEB9-F5553B1AF7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Cybersecurity Problem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042E0C-1450-51EC-9C5E-9DFC1566C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334060-1661-DA93-068D-BB3609004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5459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Scenario</a:t>
            </a:r>
            <a:r>
              <a:rPr lang="en-US" sz="2800" dirty="0">
                <a:latin typeface="+mj-lt"/>
              </a:rPr>
              <a:t>: A fake website issues forged digital tax receipts with someone else’s ABN.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: What cryptographic weakness is being exploited?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</a:t>
            </a:r>
            <a:r>
              <a:rPr lang="en-US" sz="2800" dirty="0">
                <a:latin typeface="+mj-lt"/>
              </a:rPr>
              <a:t>: Signature spoofing — if they fake or reuse digital signatures.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021DE-4F00-DF7B-2A36-8A147E180754}"/>
              </a:ext>
            </a:extLst>
          </p:cNvPr>
          <p:cNvSpPr txBox="1"/>
          <p:nvPr/>
        </p:nvSpPr>
        <p:spPr>
          <a:xfrm>
            <a:off x="0" y="3895543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Solution</a:t>
            </a:r>
            <a:r>
              <a:rPr lang="en-US" sz="2800" dirty="0">
                <a:latin typeface="+mj-lt"/>
              </a:rPr>
              <a:t>: Use updated signature schemes (e.g., DSS with SHA-256) and enforce certificate validation.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96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6042-5CE7-EAA3-5A05-F3A52294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D6A7DF-D5BE-4B92-C612-EF45F578A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8229600" cy="1094068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Digital Signature Spoofing: Cryptographic Weakness and Solution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1E9F50-B040-AB95-6939-5514CB8F4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59A36D-44AA-0998-9B81-B47495F7A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0052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Scenario</a:t>
            </a:r>
            <a:r>
              <a:rPr lang="en-US" sz="2800" dirty="0">
                <a:latin typeface="+mj-lt"/>
              </a:rPr>
              <a:t>: A fake website issues forged digital tax receipts with someone else’s ABN.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: What cryptographic weakness is being exploited?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</a:t>
            </a:r>
            <a:r>
              <a:rPr lang="en-US" sz="2800" dirty="0">
                <a:latin typeface="+mj-lt"/>
              </a:rPr>
              <a:t>: Signature spoofing — if they fake or reuse digital signatures.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BB569-0C6E-DEC9-F05E-34CB186E64BF}"/>
              </a:ext>
            </a:extLst>
          </p:cNvPr>
          <p:cNvSpPr txBox="1"/>
          <p:nvPr/>
        </p:nvSpPr>
        <p:spPr>
          <a:xfrm>
            <a:off x="0" y="3895543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Solution</a:t>
            </a:r>
            <a:r>
              <a:rPr lang="en-US" sz="2800" dirty="0">
                <a:latin typeface="+mj-lt"/>
              </a:rPr>
              <a:t>: Use updated signature schemes (e.g., DSS with SHA-256) and enforce certificate validation.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57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5F174-1F51-A445-0DA6-90050C5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1C829E-4050-CC9F-1183-DEFABE07C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82296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Role-Playing Debate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9B30BA-22CD-A165-BD70-560E6ADA9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70235B-517E-53E4-7062-F1ED6DF95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22350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Topic</a:t>
            </a:r>
            <a:r>
              <a:rPr lang="en-US" sz="2800" dirty="0">
                <a:latin typeface="+mj-lt"/>
              </a:rPr>
              <a:t>: "Should Australia immediately move away from SHA-256 to quantum-safe digital signature algorithms?"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Teams:</a:t>
            </a:r>
          </a:p>
          <a:p>
            <a:pPr marL="8112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For</a:t>
            </a:r>
            <a:r>
              <a:rPr lang="en-US" sz="2800" dirty="0">
                <a:latin typeface="+mj-lt"/>
              </a:rPr>
              <a:t>: Prioritize national security, prepare early.</a:t>
            </a:r>
          </a:p>
          <a:p>
            <a:pPr marL="8112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Against</a:t>
            </a:r>
            <a:r>
              <a:rPr lang="en-US" sz="2800" dirty="0">
                <a:latin typeface="+mj-lt"/>
              </a:rPr>
              <a:t>: Expensive, not practical yet, SHA-256 is still secure.</a:t>
            </a:r>
          </a:p>
        </p:txBody>
      </p:sp>
    </p:spTree>
    <p:extLst>
      <p:ext uri="{BB962C8B-B14F-4D97-AF65-F5344CB8AC3E}">
        <p14:creationId xmlns:p14="http://schemas.microsoft.com/office/powerpoint/2010/main" val="755675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855" y="1727073"/>
            <a:ext cx="3996690" cy="1024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We</a:t>
            </a:r>
            <a:r>
              <a:rPr sz="2000" spc="-2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will</a:t>
            </a:r>
            <a:r>
              <a:rPr sz="2000" spc="-2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C3935"/>
                </a:solidFill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  <a:p>
            <a:pPr marL="1739264">
              <a:lnSpc>
                <a:spcPct val="100000"/>
              </a:lnSpc>
              <a:spcBef>
                <a:spcPts val="2080"/>
              </a:spcBef>
            </a:pP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Web</a:t>
            </a:r>
            <a:r>
              <a:rPr sz="2800" b="1" spc="-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5"/>
              </a:spcBef>
            </a:pPr>
            <a:r>
              <a:rPr dirty="0"/>
              <a:t>Next</a:t>
            </a:r>
            <a:r>
              <a:rPr spc="-75" dirty="0"/>
              <a:t> </a:t>
            </a:r>
            <a:r>
              <a:rPr spc="-20" dirty="0"/>
              <a:t>Week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3753" y="1953378"/>
            <a:ext cx="2470795" cy="25424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924" y="479806"/>
            <a:ext cx="31013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latin typeface="Arial"/>
                <a:cs typeface="Arial"/>
              </a:rPr>
              <a:t>Questions?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  <a:defRPr/>
            </a:pPr>
            <a:fld id="{81D60167-4931-47E6-BA6A-407CBD079E47}" type="slidenum">
              <a:rPr dirty="0">
                <a:ea typeface="+mn-ea"/>
              </a:rPr>
              <a:pPr marL="28575" algn="l" defTabSz="685800" rtl="0">
                <a:spcBef>
                  <a:spcPts val="4"/>
                </a:spcBef>
                <a:defRPr/>
              </a:pPr>
              <a:t>105</a:t>
            </a:fld>
            <a:r>
              <a:rPr spc="176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300" dirty="0">
                <a:ea typeface="+mn-ea"/>
              </a:rPr>
              <a:t> </a:t>
            </a:r>
            <a:r>
              <a:rPr dirty="0">
                <a:ea typeface="+mn-ea"/>
              </a:rPr>
              <a:t>Faculty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of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and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Law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Peter</a:t>
            </a:r>
            <a:r>
              <a:rPr spc="-8" dirty="0">
                <a:ea typeface="+mn-ea"/>
              </a:rPr>
              <a:t> </a:t>
            </a:r>
            <a:r>
              <a:rPr dirty="0">
                <a:ea typeface="+mn-ea"/>
              </a:rPr>
              <a:t>Faber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1" dirty="0">
                <a:ea typeface="+mn-ea"/>
              </a:rPr>
              <a:t> </a:t>
            </a:r>
            <a:r>
              <a:rPr spc="-8" dirty="0">
                <a:ea typeface="+mn-ea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135193" y="1068158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i="1" dirty="0">
                <a:solidFill>
                  <a:prstClr val="black"/>
                </a:solidFill>
                <a:latin typeface="+mj-lt"/>
                <a:ea typeface="+mn-ea"/>
                <a:cs typeface="Arial"/>
              </a:rPr>
              <a:t>Have a Great Learning Day!</a:t>
            </a:r>
            <a:endParaRPr sz="2800" dirty="0">
              <a:solidFill>
                <a:prstClr val="black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135193" y="1574454"/>
            <a:ext cx="7332407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Feel free to reach out with any questions!</a:t>
            </a:r>
            <a:endParaRPr sz="2800" dirty="0">
              <a:solidFill>
                <a:prstClr val="black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135192" y="2080750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Dr. Farshid Keivanian</a:t>
            </a:r>
            <a:endParaRPr sz="2800" dirty="0">
              <a:solidFill>
                <a:prstClr val="black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2AA74C0-D211-A896-A455-99646366F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82296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>
                <a:solidFill>
                  <a:srgbClr val="FF0000"/>
                </a:solidFill>
              </a:rPr>
              <a:t>Thank You</a:t>
            </a:r>
            <a:endParaRPr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877E-5CE7-9961-2726-DBDFF623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444E77-0E96-32FA-CB40-D5770F91C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577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Hashing +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7E918-85DD-5AA5-48E8-F82A613AA4CB}"/>
              </a:ext>
            </a:extLst>
          </p:cNvPr>
          <p:cNvSpPr txBox="1"/>
          <p:nvPr/>
        </p:nvSpPr>
        <p:spPr>
          <a:xfrm>
            <a:off x="76200" y="742950"/>
            <a:ext cx="9067800" cy="260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Hashing is used in:</a:t>
            </a:r>
          </a:p>
          <a:p>
            <a:pPr marL="6905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Password storage (with </a:t>
            </a:r>
            <a:r>
              <a:rPr lang="en-US" sz="2800" b="1" dirty="0">
                <a:latin typeface="+mj-lt"/>
              </a:rPr>
              <a:t>salt</a:t>
            </a:r>
            <a:r>
              <a:rPr lang="en-US" sz="2800" dirty="0">
                <a:latin typeface="+mj-lt"/>
              </a:rPr>
              <a:t> for extra protection)</a:t>
            </a:r>
          </a:p>
          <a:p>
            <a:pPr marL="6905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File integrity (e.g., NDIS.gov.au downloads)</a:t>
            </a:r>
          </a:p>
          <a:p>
            <a:pPr marL="6905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Digital signatures (see next!)</a:t>
            </a:r>
          </a:p>
        </p:txBody>
      </p:sp>
    </p:spTree>
    <p:extLst>
      <p:ext uri="{BB962C8B-B14F-4D97-AF65-F5344CB8AC3E}">
        <p14:creationId xmlns:p14="http://schemas.microsoft.com/office/powerpoint/2010/main" val="26270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E1B85-3AC4-D3B9-48C7-6DD9F57F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D23423-D3A0-5758-E348-58C6AD3F0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Digital Signature?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CDBD8-DB12-1848-D113-C9D32704B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1415"/>
              </p:ext>
            </p:extLst>
          </p:nvPr>
        </p:nvGraphicFramePr>
        <p:xfrm>
          <a:off x="640557" y="1535430"/>
          <a:ext cx="7862886" cy="266141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90812">
                  <a:extLst>
                    <a:ext uri="{9D8B030D-6E8A-4147-A177-3AD203B41FA5}">
                      <a16:colId xmlns:a16="http://schemas.microsoft.com/office/drawing/2014/main" val="254897416"/>
                    </a:ext>
                  </a:extLst>
                </a:gridCol>
                <a:gridCol w="5172074">
                  <a:extLst>
                    <a:ext uri="{9D8B030D-6E8A-4147-A177-3AD203B41FA5}">
                      <a16:colId xmlns:a16="http://schemas.microsoft.com/office/drawing/2014/main" val="23391919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Concept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8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Integrity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+mj-lt"/>
                        </a:rPr>
                        <a:t>Message not altered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3614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Authentication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+mj-lt"/>
                        </a:rPr>
                        <a:t>Sender is genuine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960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Non-repudiation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+mj-lt"/>
                        </a:rPr>
                        <a:t>Sender </a:t>
                      </a:r>
                      <a:r>
                        <a:rPr lang="en-US" sz="2800" b="1" dirty="0">
                          <a:latin typeface="+mj-lt"/>
                        </a:rPr>
                        <a:t>can’t deny</a:t>
                      </a:r>
                      <a:r>
                        <a:rPr lang="en-US" sz="2800" dirty="0">
                          <a:latin typeface="+mj-lt"/>
                        </a:rPr>
                        <a:t> they sent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276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1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9B61E-F170-7572-6D20-BE03AF59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C48AB74-880B-85D4-D069-1652C3A18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Digital Signature?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742AF6-0BAA-FFF9-0E27-68130450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78" y="1589494"/>
            <a:ext cx="8034572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Alice signs a message with her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private key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Bob checks it using her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public key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Used in contracts, e-signing, and secure messaging</a:t>
            </a:r>
          </a:p>
        </p:txBody>
      </p:sp>
    </p:spTree>
    <p:extLst>
      <p:ext uri="{BB962C8B-B14F-4D97-AF65-F5344CB8AC3E}">
        <p14:creationId xmlns:p14="http://schemas.microsoft.com/office/powerpoint/2010/main" val="88027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358B-1FD7-7A41-3C28-8BCA8491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E104AA5-FD4E-53D3-A09E-9D76EEC26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Hash + Digital Signature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4D6894-7462-AB51-F157-56CA2D622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9997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Purpose</a:t>
            </a:r>
            <a:r>
              <a:rPr lang="en-US" sz="2800" dirty="0">
                <a:latin typeface="+mj-lt"/>
              </a:rPr>
              <a:t>: To ensure data hasn’t been changed and prove who sent it.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Example:</a:t>
            </a:r>
          </a:p>
          <a:p>
            <a:pPr marL="6794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Alice at ACU signs an offer letter for Bob</a:t>
            </a:r>
          </a:p>
          <a:p>
            <a:pPr marL="6794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She hashes it and encrypts the hash with her </a:t>
            </a:r>
            <a:r>
              <a:rPr lang="en-US" sz="2800" b="1" dirty="0">
                <a:latin typeface="+mj-lt"/>
              </a:rPr>
              <a:t>private key</a:t>
            </a:r>
            <a:endParaRPr lang="en-US" sz="2800" dirty="0">
              <a:latin typeface="+mj-lt"/>
            </a:endParaRPr>
          </a:p>
          <a:p>
            <a:pPr marL="6794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Bob uses her </a:t>
            </a:r>
            <a:r>
              <a:rPr lang="en-US" sz="2800" b="1" dirty="0">
                <a:latin typeface="+mj-lt"/>
              </a:rPr>
              <a:t>public key</a:t>
            </a:r>
            <a:r>
              <a:rPr lang="en-US" sz="2800" dirty="0">
                <a:latin typeface="+mj-lt"/>
              </a:rPr>
              <a:t> to check if the letter is real</a:t>
            </a:r>
          </a:p>
        </p:txBody>
      </p:sp>
    </p:spTree>
    <p:extLst>
      <p:ext uri="{BB962C8B-B14F-4D97-AF65-F5344CB8AC3E}">
        <p14:creationId xmlns:p14="http://schemas.microsoft.com/office/powerpoint/2010/main" val="364668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A1BD-8683-484E-A6D5-9914C00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12BBF-8B7B-F3AF-0C93-0A593FCB1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Hash + Digital Signature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08485D-C5E2-2534-2F6A-9DB01FF7B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8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Ensures:</a:t>
            </a:r>
          </a:p>
          <a:p>
            <a:pPr marL="601663" lvl="1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Integrity</a:t>
            </a:r>
            <a:r>
              <a:rPr lang="en-US" sz="2800" dirty="0">
                <a:latin typeface="+mj-lt"/>
              </a:rPr>
              <a:t> (not modified)</a:t>
            </a:r>
          </a:p>
          <a:p>
            <a:pPr marL="601663" lvl="1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Authentication</a:t>
            </a:r>
            <a:r>
              <a:rPr lang="en-US" sz="2800" dirty="0">
                <a:latin typeface="+mj-lt"/>
              </a:rPr>
              <a:t> (really from Alice)</a:t>
            </a:r>
          </a:p>
          <a:p>
            <a:pPr marL="601663" lvl="1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Non-repudiation</a:t>
            </a:r>
            <a:r>
              <a:rPr lang="en-US" sz="2800" dirty="0">
                <a:latin typeface="+mj-lt"/>
              </a:rPr>
              <a:t> (Alice can’t deny it later)</a:t>
            </a:r>
          </a:p>
        </p:txBody>
      </p:sp>
    </p:spTree>
    <p:extLst>
      <p:ext uri="{BB962C8B-B14F-4D97-AF65-F5344CB8AC3E}">
        <p14:creationId xmlns:p14="http://schemas.microsoft.com/office/powerpoint/2010/main" val="174277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6E98-A8D8-B5E3-B4CE-B1164E359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EE1337-D445-A808-3A27-E7B781FD5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Hash Function Properties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15F33A-F3D2-8B28-7735-7DF56DA1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2950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Important Features</a:t>
            </a:r>
            <a:r>
              <a:rPr lang="en-US" sz="2800" dirty="0">
                <a:latin typeface="+mj-lt"/>
              </a:rPr>
              <a:t>:</a:t>
            </a:r>
          </a:p>
          <a:p>
            <a:pPr marL="7143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Works on </a:t>
            </a:r>
            <a:r>
              <a:rPr lang="en-US" sz="2800" b="1" dirty="0">
                <a:latin typeface="+mj-lt"/>
              </a:rPr>
              <a:t>any size message</a:t>
            </a:r>
            <a:endParaRPr lang="en-US" sz="2800" dirty="0">
              <a:latin typeface="+mj-lt"/>
            </a:endParaRPr>
          </a:p>
          <a:p>
            <a:pPr marL="7143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Output is </a:t>
            </a:r>
            <a:r>
              <a:rPr lang="en-US" sz="2800" b="1" dirty="0">
                <a:latin typeface="+mj-lt"/>
              </a:rPr>
              <a:t>always same length</a:t>
            </a:r>
            <a:endParaRPr lang="en-US" sz="2800" dirty="0">
              <a:latin typeface="+mj-lt"/>
            </a:endParaRPr>
          </a:p>
          <a:p>
            <a:pPr marL="7143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Easy to compute, hard to reverse</a:t>
            </a:r>
          </a:p>
          <a:p>
            <a:pPr marL="7143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Two different messages → should never create the same hash</a:t>
            </a:r>
          </a:p>
        </p:txBody>
      </p:sp>
    </p:spTree>
    <p:extLst>
      <p:ext uri="{BB962C8B-B14F-4D97-AF65-F5344CB8AC3E}">
        <p14:creationId xmlns:p14="http://schemas.microsoft.com/office/powerpoint/2010/main" val="176942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732E-0E19-95E5-B418-FFFD3944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9DEDB2-93C5-5424-C118-D3601E9A1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Hash Function Properties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E58781-360F-3859-8053-B3DA844DC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35611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Australian Context: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Used in government portals for secure uploads</a:t>
            </a:r>
          </a:p>
        </p:txBody>
      </p:sp>
    </p:spTree>
    <p:extLst>
      <p:ext uri="{BB962C8B-B14F-4D97-AF65-F5344CB8AC3E}">
        <p14:creationId xmlns:p14="http://schemas.microsoft.com/office/powerpoint/2010/main" val="246705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963E-BBF0-C330-024E-AE7AAD91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5CCBAA-A034-14C8-018F-CCC73CC781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 Requirements for Hash Functions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1F9C8B-977B-C84C-3638-3A78F1E23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90742"/>
              </p:ext>
            </p:extLst>
          </p:nvPr>
        </p:nvGraphicFramePr>
        <p:xfrm>
          <a:off x="640557" y="819150"/>
          <a:ext cx="7862886" cy="3779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20962">
                  <a:extLst>
                    <a:ext uri="{9D8B030D-6E8A-4147-A177-3AD203B41FA5}">
                      <a16:colId xmlns:a16="http://schemas.microsoft.com/office/drawing/2014/main" val="3122842224"/>
                    </a:ext>
                  </a:extLst>
                </a:gridCol>
                <a:gridCol w="2620962">
                  <a:extLst>
                    <a:ext uri="{9D8B030D-6E8A-4147-A177-3AD203B41FA5}">
                      <a16:colId xmlns:a16="http://schemas.microsoft.com/office/drawing/2014/main" val="1674828375"/>
                    </a:ext>
                  </a:extLst>
                </a:gridCol>
                <a:gridCol w="2620962">
                  <a:extLst>
                    <a:ext uri="{9D8B030D-6E8A-4147-A177-3AD203B41FA5}">
                      <a16:colId xmlns:a16="http://schemas.microsoft.com/office/drawing/2014/main" val="2257059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Property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What It Means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Why It Matters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19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One-way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Can’t go backward from hash to message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Password safety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18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Collision-resistant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 two inputs give same hash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Prevent fake digital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67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Fast to compute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Efficient for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Apps, banking, login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318738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7A69CB93-9864-F72F-2F31-DED7E75F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84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E5B4F-AA5B-9303-F762-A5BE843E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E6C4B9-2EB3-D623-160C-6E24FD20B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 Requirements for Hash Functions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590DC6-4914-FC1A-F2EB-4D862CBF3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5EE49-440A-94A6-7B38-86FB3DB05AAC}"/>
              </a:ext>
            </a:extLst>
          </p:cNvPr>
          <p:cNvSpPr txBox="1"/>
          <p:nvPr/>
        </p:nvSpPr>
        <p:spPr>
          <a:xfrm>
            <a:off x="762000" y="1371601"/>
            <a:ext cx="827792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Example: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Australia Tax Office (ATO) uses strong hashing for online submissions</a:t>
            </a:r>
          </a:p>
        </p:txBody>
      </p:sp>
    </p:spTree>
    <p:extLst>
      <p:ext uri="{BB962C8B-B14F-4D97-AF65-F5344CB8AC3E}">
        <p14:creationId xmlns:p14="http://schemas.microsoft.com/office/powerpoint/2010/main" val="123163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Secure</a:t>
            </a:r>
            <a:r>
              <a:rPr sz="2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Hash</a:t>
            </a:r>
            <a:r>
              <a:rPr sz="2800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r>
              <a:rPr sz="2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Digital</a:t>
            </a:r>
            <a:r>
              <a:rPr sz="2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Signature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74770" y="1320546"/>
            <a:ext cx="138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2400" b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336F-9FC6-9A71-03A3-A3DB7CB2A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055418-45C6-DBE1-E105-B3367929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/ Discussion Questions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7F111AB-C02B-5CE3-7F24-031399F7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28D4F-06FA-52E0-2AB8-D22032A9CEB1}"/>
              </a:ext>
            </a:extLst>
          </p:cNvPr>
          <p:cNvSpPr txBox="1"/>
          <p:nvPr/>
        </p:nvSpPr>
        <p:spPr>
          <a:xfrm>
            <a:off x="0" y="971550"/>
            <a:ext cx="903992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 are hash functions considered one-way?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They’re designed so you can't go backward from the hash to the original input.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   Why is a collision dangerous?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could let a hacker fake documents with the same hash.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65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EB93-6B1C-28E7-1734-F2269CFA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C148AB-AE02-6CA4-13C4-5AC6A0D84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/ Discussion Questions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063309-FAD2-3F53-07F6-13E372B19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52BC0-3A98-FF13-20AF-C11C36C79C7F}"/>
              </a:ext>
            </a:extLst>
          </p:cNvPr>
          <p:cNvSpPr txBox="1"/>
          <p:nvPr/>
        </p:nvSpPr>
        <p:spPr>
          <a:xfrm>
            <a:off x="0" y="507769"/>
            <a:ext cx="9039922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makes SHA-256 better than MD5?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SHA-256 has no known collision issues, while MD5 is broken.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 is hashing important in Australian banking apps?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protect passwords and verify transactions securely.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 it possible to reverse a hash? Why or why not?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No. That’s the one-way property — hashes don’t store input info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92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3A18-5A9B-92A4-D946-26D5EAF6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2DA2FD-F370-817D-8757-B86A5FC3D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CC3489-6E2F-891E-401D-3CCAEC64C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539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Try hashing a short message using SHA-256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Tools: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CyberChef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Steps:</a:t>
            </a:r>
          </a:p>
          <a:p>
            <a:pPr marL="636588" marR="0" lvl="0" indent="-4397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Type: This is a test. → SHA-256</a:t>
            </a:r>
          </a:p>
          <a:p>
            <a:pPr marL="636588" marR="0" lvl="0" indent="-4397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 change to: This is a test!</a:t>
            </a:r>
          </a:p>
          <a:p>
            <a:pPr marL="636588" marR="0" lvl="0" indent="-4397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Compare the hash outputs – are they totally different?</a:t>
            </a:r>
          </a:p>
        </p:txBody>
      </p:sp>
    </p:spTree>
    <p:extLst>
      <p:ext uri="{BB962C8B-B14F-4D97-AF65-F5344CB8AC3E}">
        <p14:creationId xmlns:p14="http://schemas.microsoft.com/office/powerpoint/2010/main" val="335348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F9E8-132D-C684-A0C4-23668DA91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72ED112-6A7C-F2BF-B870-5D07FDDF9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E6675E-3971-8496-00AF-8B76C4F7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8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"Input"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box, we type our message (you've already written This is a test.).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left panel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search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SHA-256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Double Click on SHA2</a:t>
            </a:r>
          </a:p>
        </p:txBody>
      </p:sp>
    </p:spTree>
    <p:extLst>
      <p:ext uri="{BB962C8B-B14F-4D97-AF65-F5344CB8AC3E}">
        <p14:creationId xmlns:p14="http://schemas.microsoft.com/office/powerpoint/2010/main" val="389968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6A3F3-E70C-0535-63B3-0C0927F4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1D8E0A-7EDA-F706-95EA-A504CC8FA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DBEEB-9D33-50F0-D1B5-C7B4A8B2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460959" y="834819"/>
            <a:ext cx="8222081" cy="42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09D59-4263-F705-C988-9632E82B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5A342EF-AF26-D36F-1D49-4DE6C182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0112"/>
            <a:ext cx="9147717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 will now show the hash value (a long string of 64 hex characters).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CB8A1-CB64-54D2-8C91-CF95BC89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2888019" y="1809750"/>
            <a:ext cx="6250404" cy="326844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53E48188-0B1D-C22B-3F34-65747F99E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</p:spTree>
    <p:extLst>
      <p:ext uri="{BB962C8B-B14F-4D97-AF65-F5344CB8AC3E}">
        <p14:creationId xmlns:p14="http://schemas.microsoft.com/office/powerpoint/2010/main" val="121596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EDFD7-C99D-5677-6ADE-1DC89AAFD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A2A1C9C-8621-64CB-B1DD-8D2AB038E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9998"/>
            <a:ext cx="4419600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We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also try changing one small part of our message (e.g., the period . to !) and see how different the hash becomes.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8D861-E62B-F917-8FD3-3C7DBC7D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59" t="8127" b="26853"/>
          <a:stretch/>
        </p:blipFill>
        <p:spPr>
          <a:xfrm>
            <a:off x="5159982" y="-2323"/>
            <a:ext cx="3352800" cy="22860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2177E961-2BB7-F3B7-5F21-43AD3220C5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E7221-E1B6-0680-41B9-9FDE33DD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4824" b="29259"/>
          <a:stretch/>
        </p:blipFill>
        <p:spPr>
          <a:xfrm>
            <a:off x="4528766" y="2421208"/>
            <a:ext cx="4615233" cy="272182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08A9011-B581-F0AA-D132-5D88877BAED6}"/>
              </a:ext>
            </a:extLst>
          </p:cNvPr>
          <p:cNvSpPr/>
          <p:nvPr/>
        </p:nvSpPr>
        <p:spPr>
          <a:xfrm>
            <a:off x="6760182" y="2347332"/>
            <a:ext cx="152400" cy="265771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603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E7D85-318C-8B2A-7FCD-B874780A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502C158-7441-A498-51C9-A51260F54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3163"/>
            <a:ext cx="9144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Problem</a:t>
            </a:r>
            <a:r>
              <a:rPr lang="en-US" sz="2800" dirty="0">
                <a:latin typeface="+mj-lt"/>
              </a:rPr>
              <a:t>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university student submits a digital signature proving their assignment was theirs. Another student claims it’s fake.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Task</a:t>
            </a:r>
            <a:r>
              <a:rPr lang="en-US" sz="2800" dirty="0">
                <a:latin typeface="+mj-lt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 can the lecturer verify authenticity?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7542CAD-600C-0B6B-3966-E19CAB6B8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Cybersecurity Case Study (Challenge)</a:t>
            </a:r>
          </a:p>
        </p:txBody>
      </p:sp>
    </p:spTree>
    <p:extLst>
      <p:ext uri="{BB962C8B-B14F-4D97-AF65-F5344CB8AC3E}">
        <p14:creationId xmlns:p14="http://schemas.microsoft.com/office/powerpoint/2010/main" val="172367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EA8E-A01E-C53F-D213-058EE02F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2EC9E46-731F-C25E-55D2-3E9AA2D7E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2659"/>
            <a:ext cx="9144000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Use the student’s </a:t>
            </a:r>
            <a:r>
              <a:rPr lang="en-US" sz="2800" b="1" dirty="0">
                <a:latin typeface="+mj-lt"/>
              </a:rPr>
              <a:t>public key</a:t>
            </a:r>
            <a:r>
              <a:rPr lang="en-US" sz="2800" dirty="0">
                <a:latin typeface="+mj-lt"/>
              </a:rPr>
              <a:t> to decrypt the digital signature and verify it matches the hash of the assignment file.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C35DCAD-CBD6-93DE-6322-D144DF35C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Cybersecurity Case Study (Challenge)</a:t>
            </a:r>
          </a:p>
        </p:txBody>
      </p:sp>
    </p:spTree>
    <p:extLst>
      <p:ext uri="{BB962C8B-B14F-4D97-AF65-F5344CB8AC3E}">
        <p14:creationId xmlns:p14="http://schemas.microsoft.com/office/powerpoint/2010/main" val="403957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966-0619-5054-EADB-CD04CEB6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C6BC4B9-0BA0-60F6-729D-6FB7F75FD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20447"/>
            <a:ext cx="9144000" cy="4549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Basic methods like </a:t>
            </a:r>
            <a:r>
              <a:rPr lang="en-US" sz="2800" b="1" dirty="0">
                <a:latin typeface="+mj-lt"/>
              </a:rPr>
              <a:t>XORing bits</a:t>
            </a:r>
            <a:r>
              <a:rPr lang="en-US" sz="2800" dirty="0">
                <a:latin typeface="+mj-lt"/>
              </a:rPr>
              <a:t> are early forms of hash functions.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Parity checks help detect simple errors, but not secure enough for today’s cybersecurity needs.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 (Australia context):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MyGov form checksum might use a simple hash to verify data wasn't corrupted during transmission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09C1F49-9229-A188-4C0B-F0D7D68EB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 Simple Examples of Hashing</a:t>
            </a:r>
          </a:p>
        </p:txBody>
      </p:sp>
    </p:spTree>
    <p:extLst>
      <p:ext uri="{BB962C8B-B14F-4D97-AF65-F5344CB8AC3E}">
        <p14:creationId xmlns:p14="http://schemas.microsoft.com/office/powerpoint/2010/main" val="159135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Previous</a:t>
            </a:r>
            <a:r>
              <a:rPr sz="2900" spc="-95" dirty="0"/>
              <a:t> </a:t>
            </a:r>
            <a:r>
              <a:rPr sz="2900" spc="-10" dirty="0"/>
              <a:t>Lecture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376299" y="1215679"/>
            <a:ext cx="4253865" cy="26054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studied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….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spc="-25" dirty="0">
                <a:latin typeface="Calibri"/>
                <a:cs typeface="Calibri"/>
              </a:rPr>
              <a:t>Trusted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computing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495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dirty="0">
                <a:latin typeface="Calibri"/>
                <a:cs typeface="Calibri"/>
              </a:rPr>
              <a:t>Security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management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processes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dirty="0">
                <a:latin typeface="Calibri"/>
                <a:cs typeface="Calibri"/>
              </a:rPr>
              <a:t>Risk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assessments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dirty="0">
                <a:latin typeface="Calibri"/>
                <a:cs typeface="Calibri"/>
              </a:rPr>
              <a:t>Risk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treatment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490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spc="-10" dirty="0">
                <a:latin typeface="Calibri"/>
                <a:cs typeface="Calibri"/>
              </a:rPr>
              <a:t>STRIDE</a:t>
            </a:r>
            <a:endParaRPr sz="2000">
              <a:latin typeface="Calibri"/>
              <a:cs typeface="Calibri"/>
            </a:endParaRPr>
          </a:p>
          <a:p>
            <a:pPr marL="908685" indent="-35814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908685" algn="l"/>
              </a:tabLst>
            </a:pPr>
            <a:r>
              <a:rPr sz="2000" spc="-10" dirty="0">
                <a:latin typeface="Calibri"/>
                <a:cs typeface="Calibri"/>
              </a:rPr>
              <a:t>DREAD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D934-9ADF-E7B3-DE30-8307504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8075F85-EE86-9893-B232-7C7038117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2721"/>
            <a:ext cx="9144000" cy="669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Final hash = XOR(all bits) ⟶ simple, not secure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256C75C-74A7-DF75-4B66-3877036D3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 Simple Examples of Hashing</a:t>
            </a:r>
          </a:p>
        </p:txBody>
      </p:sp>
    </p:spTree>
    <p:extLst>
      <p:ext uri="{BB962C8B-B14F-4D97-AF65-F5344CB8AC3E}">
        <p14:creationId xmlns:p14="http://schemas.microsoft.com/office/powerpoint/2010/main" val="20405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403D-B31D-06BC-4011-0255E8AE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2CB186F-1757-48AC-8A82-5A9E47A4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789079"/>
            <a:ext cx="9144000" cy="4072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Preimage attack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= finding input y that creates a given hash value.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Used by attackers to fake input matching a stored hash.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 attacker wants to find a password that gives the same hash stored in a Centrelink database.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Challenge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“How hard is it to reverse a hash?”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79E48F6-7A91-AC21-4512-F399F6989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51" y="139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Attacks on Hash – Preimage Attack (Intro)</a:t>
            </a:r>
          </a:p>
        </p:txBody>
      </p:sp>
    </p:spTree>
    <p:extLst>
      <p:ext uri="{BB962C8B-B14F-4D97-AF65-F5344CB8AC3E}">
        <p14:creationId xmlns:p14="http://schemas.microsoft.com/office/powerpoint/2010/main" val="204376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50AA-3E04-0D59-3D88-558D257E9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6CF129A-8054-491F-7794-1C9C1E969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873461"/>
            <a:ext cx="9144000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hash length is m bits, brute force needs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2^m tries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succeed.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More bits = stronger hash.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Australian analogy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Trying every Medicare number to match a hash. A 128-bit hash = 2^128 attempts…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impossible in practice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!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77F4B48-99A0-1349-35EF-44477E7DA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51" y="139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Preimage Attack – Effort Analysis</a:t>
            </a:r>
          </a:p>
        </p:txBody>
      </p:sp>
    </p:spTree>
    <p:extLst>
      <p:ext uri="{BB962C8B-B14F-4D97-AF65-F5344CB8AC3E}">
        <p14:creationId xmlns:p14="http://schemas.microsoft.com/office/powerpoint/2010/main" val="311942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1C02-D76E-679C-11E6-A8AC1426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765B7D66-F5C5-76CB-FE04-4CAC72250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1" y="472293"/>
                <a:ext cx="9144000" cy="4705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To have a </a:t>
                </a:r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50% chance of success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, you need around </a:t>
                </a:r>
                <a:b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attempts.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Still massive, showing strength of modern hashes like SHA-256.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Example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: Breaking a hashed document on a university e-Submission platform like Turnitin would still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127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tries.</a:t>
                </a: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765B7D66-F5C5-76CB-FE04-4CAC72250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1" y="472293"/>
                <a:ext cx="9144000" cy="4705840"/>
              </a:xfrm>
              <a:prstGeom prst="rect">
                <a:avLst/>
              </a:prstGeom>
              <a:blipFill>
                <a:blip r:embed="rId2"/>
                <a:stretch>
                  <a:fillRect l="-1200" r="-1067" b="-168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>
            <a:extLst>
              <a:ext uri="{FF2B5EF4-FFF2-40B4-BE49-F238E27FC236}">
                <a16:creationId xmlns:a16="http://schemas.microsoft.com/office/drawing/2014/main" id="{C8A902DE-DED9-A462-AEB7-4328DC3B9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51" y="139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Preimage Attack – 50%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243197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F4DD-8DEE-8FCD-4D18-D6659763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FA00BE-A907-006C-E786-0BDB60CC1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10940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Summary Comparison Table – Hashing Strength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77EF68-B864-F324-85E6-8A58E46B1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49456"/>
              </p:ext>
            </p:extLst>
          </p:nvPr>
        </p:nvGraphicFramePr>
        <p:xfrm>
          <a:off x="0" y="1108007"/>
          <a:ext cx="9144000" cy="3348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27788">
                  <a:extLst>
                    <a:ext uri="{9D8B030D-6E8A-4147-A177-3AD203B41FA5}">
                      <a16:colId xmlns:a16="http://schemas.microsoft.com/office/drawing/2014/main" val="3097110213"/>
                    </a:ext>
                  </a:extLst>
                </a:gridCol>
                <a:gridCol w="1944212">
                  <a:extLst>
                    <a:ext uri="{9D8B030D-6E8A-4147-A177-3AD203B41FA5}">
                      <a16:colId xmlns:a16="http://schemas.microsoft.com/office/drawing/2014/main" val="3850874179"/>
                    </a:ext>
                  </a:extLst>
                </a:gridCol>
                <a:gridCol w="1944212">
                  <a:extLst>
                    <a:ext uri="{9D8B030D-6E8A-4147-A177-3AD203B41FA5}">
                      <a16:colId xmlns:a16="http://schemas.microsoft.com/office/drawing/2014/main" val="2711653360"/>
                    </a:ext>
                  </a:extLst>
                </a:gridCol>
                <a:gridCol w="2627788">
                  <a:extLst>
                    <a:ext uri="{9D8B030D-6E8A-4147-A177-3AD203B41FA5}">
                      <a16:colId xmlns:a16="http://schemas.microsoft.com/office/drawing/2014/main" val="3082299681"/>
                    </a:ext>
                  </a:extLst>
                </a:gridCol>
              </a:tblGrid>
              <a:tr h="146396">
                <a:tc>
                  <a:txBody>
                    <a:bodyPr/>
                    <a:lstStyle/>
                    <a:p>
                      <a:r>
                        <a:rPr lang="en-US" sz="2800" dirty="0"/>
                        <a:t>Hash Feature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Simple XOR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SHA-1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SHA-256 (Recommended)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9224"/>
                  </a:ext>
                </a:extLst>
              </a:tr>
              <a:tr h="361758">
                <a:tc>
                  <a:txBody>
                    <a:bodyPr/>
                    <a:lstStyle/>
                    <a:p>
                      <a:r>
                        <a:rPr lang="en-US" sz="2800"/>
                        <a:t>Output Size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 bit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160 bits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256 bits</a:t>
                      </a:r>
                    </a:p>
                  </a:txBody>
                  <a:tcPr marL="90439" marR="90439" marT="45220" marB="45220" anchor="ctr"/>
                </a:tc>
                <a:extLst>
                  <a:ext uri="{0D108BD9-81ED-4DB2-BD59-A6C34878D82A}">
                    <a16:rowId xmlns:a16="http://schemas.microsoft.com/office/drawing/2014/main" val="2570463882"/>
                  </a:ext>
                </a:extLst>
              </a:tr>
              <a:tr h="361758">
                <a:tc>
                  <a:txBody>
                    <a:bodyPr/>
                    <a:lstStyle/>
                    <a:p>
                      <a:r>
                        <a:rPr lang="en-US" sz="2800"/>
                        <a:t>Security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Weak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Obsolete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Strong</a:t>
                      </a:r>
                    </a:p>
                  </a:txBody>
                  <a:tcPr marL="90439" marR="90439" marT="45220" marB="45220" anchor="ctr"/>
                </a:tc>
                <a:extLst>
                  <a:ext uri="{0D108BD9-81ED-4DB2-BD59-A6C34878D82A}">
                    <a16:rowId xmlns:a16="http://schemas.microsoft.com/office/drawing/2014/main" val="145619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Used in Australia?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 (deprecated)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 (e.g., in Gov CMS)</a:t>
                      </a:r>
                    </a:p>
                  </a:txBody>
                  <a:tcPr marL="90439" marR="90439" marT="45220" marB="45220" anchor="ctr"/>
                </a:tc>
                <a:extLst>
                  <a:ext uri="{0D108BD9-81ED-4DB2-BD59-A6C34878D82A}">
                    <a16:rowId xmlns:a16="http://schemas.microsoft.com/office/drawing/2014/main" val="136290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787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51F7-232F-CE3E-3753-D312B6114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502795-FD64-5754-1949-663B1A07F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10940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Summary Comparison Table – Hashing Strength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FE1EFF-5024-4C34-53C8-176022E0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27613"/>
              </p:ext>
            </p:extLst>
          </p:nvPr>
        </p:nvGraphicFramePr>
        <p:xfrm>
          <a:off x="0" y="1108007"/>
          <a:ext cx="9144000" cy="28316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27788">
                  <a:extLst>
                    <a:ext uri="{9D8B030D-6E8A-4147-A177-3AD203B41FA5}">
                      <a16:colId xmlns:a16="http://schemas.microsoft.com/office/drawing/2014/main" val="3097110213"/>
                    </a:ext>
                  </a:extLst>
                </a:gridCol>
                <a:gridCol w="1944212">
                  <a:extLst>
                    <a:ext uri="{9D8B030D-6E8A-4147-A177-3AD203B41FA5}">
                      <a16:colId xmlns:a16="http://schemas.microsoft.com/office/drawing/2014/main" val="3850874179"/>
                    </a:ext>
                  </a:extLst>
                </a:gridCol>
                <a:gridCol w="1944212">
                  <a:extLst>
                    <a:ext uri="{9D8B030D-6E8A-4147-A177-3AD203B41FA5}">
                      <a16:colId xmlns:a16="http://schemas.microsoft.com/office/drawing/2014/main" val="2711653360"/>
                    </a:ext>
                  </a:extLst>
                </a:gridCol>
                <a:gridCol w="2627788">
                  <a:extLst>
                    <a:ext uri="{9D8B030D-6E8A-4147-A177-3AD203B41FA5}">
                      <a16:colId xmlns:a16="http://schemas.microsoft.com/office/drawing/2014/main" val="3082299681"/>
                    </a:ext>
                  </a:extLst>
                </a:gridCol>
              </a:tblGrid>
              <a:tr h="146396">
                <a:tc>
                  <a:txBody>
                    <a:bodyPr/>
                    <a:lstStyle/>
                    <a:p>
                      <a:r>
                        <a:rPr lang="en-US" sz="2800" dirty="0"/>
                        <a:t>Hash Feature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Simple XOR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SHA-1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SHA-256 (Recommended)</a:t>
                      </a:r>
                    </a:p>
                  </a:txBody>
                  <a:tcPr marL="90439" marR="90439" marT="45220" marB="452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9224"/>
                  </a:ext>
                </a:extLst>
              </a:tr>
              <a:tr h="361758">
                <a:tc>
                  <a:txBody>
                    <a:bodyPr/>
                    <a:lstStyle/>
                    <a:p>
                      <a:r>
                        <a:rPr lang="en-US" sz="2800" dirty="0"/>
                        <a:t>Collision Resistance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Poor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</a:t>
                      </a:r>
                    </a:p>
                  </a:txBody>
                  <a:tcPr marL="90439" marR="90439" marT="45220" marB="45220" anchor="ctr"/>
                </a:tc>
                <a:extLst>
                  <a:ext uri="{0D108BD9-81ED-4DB2-BD59-A6C34878D82A}">
                    <a16:rowId xmlns:a16="http://schemas.microsoft.com/office/drawing/2014/main" val="2570463882"/>
                  </a:ext>
                </a:extLst>
              </a:tr>
              <a:tr h="361758">
                <a:tc>
                  <a:txBody>
                    <a:bodyPr/>
                    <a:lstStyle/>
                    <a:p>
                      <a:r>
                        <a:rPr lang="en-US" sz="2800"/>
                        <a:t>Effort to Break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Easy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Moderate</a:t>
                      </a:r>
                    </a:p>
                  </a:txBody>
                  <a:tcPr marL="90439" marR="90439" marT="45220" marB="4522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Nearly impossible</a:t>
                      </a:r>
                    </a:p>
                  </a:txBody>
                  <a:tcPr marL="90439" marR="90439" marT="45220" marB="45220" anchor="ctr"/>
                </a:tc>
                <a:extLst>
                  <a:ext uri="{0D108BD9-81ED-4DB2-BD59-A6C34878D82A}">
                    <a16:rowId xmlns:a16="http://schemas.microsoft.com/office/drawing/2014/main" val="145619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3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501D-9A61-3D73-EDAF-1BB76C83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D2FD25A-B64E-2322-A6A4-7865D6A2C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Research/Discussion Questions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E8D718C-A42E-A9CC-95C0-53E3C06F1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79323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 is SHA-256 preferred over older hash functions like MD5 or SHA-1?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Because SHA-256 avoids known collisions and is secure for modern digital signatures and password hashing.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   Can a hash function be used for encryption? Why or why not?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No, hash is one-way only—it cannot decrypt or reverse.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63F6-2C29-1241-CA9D-ED63B287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B1FEE9-0397-7087-3E3D-7C86CDD0E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Research/Discussion Questions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74FF3B-17AA-3628-6666-AB910358F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555326"/>
            <a:ext cx="9144000" cy="259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What happens if two people in different states submit forms that result in the same hash?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i="1" dirty="0">
                <a:solidFill>
                  <a:schemeClr val="tx1"/>
                </a:solidFill>
                <a:latin typeface="+mj-lt"/>
              </a:rPr>
              <a:t>That would be a collision, which modern hashes are designed to prevent.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12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0EFA-6753-EBB1-E8E1-708BD8EE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2CF83A-1836-69AB-C4FF-D6A2B7CF6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FBB054-8208-8247-930A-CE75EDAC6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8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Go to </a:t>
            </a:r>
            <a:r>
              <a:rPr lang="en-US" sz="2800" dirty="0">
                <a:latin typeface="+mj-lt"/>
                <a:hlinkClick r:id="rId2"/>
              </a:rPr>
              <a:t>https://gchq.github.io/CyberChef/</a:t>
            </a:r>
            <a:r>
              <a:rPr lang="en-US" sz="2800" dirty="0">
                <a:latin typeface="+mj-lt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Use an Input File (e.g., this one)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Apply: SHA-256 from Operations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See results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906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E6743-D3FD-0753-ED60-2394C743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8614CE5-3888-6896-60E5-77B09397C0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EEFE2-7AC7-058B-F1AE-E4FB5779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407"/>
          <a:stretch/>
        </p:blipFill>
        <p:spPr>
          <a:xfrm>
            <a:off x="0" y="895350"/>
            <a:ext cx="9144000" cy="42481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5A4928-F921-5194-58AE-34852FA87105}"/>
              </a:ext>
            </a:extLst>
          </p:cNvPr>
          <p:cNvSpPr/>
          <p:nvPr/>
        </p:nvSpPr>
        <p:spPr>
          <a:xfrm>
            <a:off x="8305800" y="1950999"/>
            <a:ext cx="304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41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900" spc="-10" dirty="0"/>
              <a:t>Outline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914270" y="1215679"/>
            <a:ext cx="3190875" cy="29743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6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dirty="0">
                <a:latin typeface="Calibri"/>
                <a:cs typeface="Calibri"/>
              </a:rPr>
              <a:t>Hash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spc="-10" dirty="0">
                <a:latin typeface="Calibri"/>
                <a:cs typeface="Calibri"/>
              </a:rPr>
              <a:t>Properties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49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spc="-20" dirty="0">
                <a:latin typeface="Calibri"/>
                <a:cs typeface="Calibri"/>
              </a:rPr>
              <a:t>Attacks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Hash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spc="-10" dirty="0">
                <a:latin typeface="Calibri"/>
                <a:cs typeface="Calibri"/>
              </a:rPr>
              <a:t>SHA-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spc="-10" dirty="0">
                <a:latin typeface="Calibri"/>
                <a:cs typeface="Calibri"/>
              </a:rPr>
              <a:t>SHA-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490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dirty="0">
                <a:latin typeface="Calibri"/>
                <a:cs typeface="Calibri"/>
              </a:rPr>
              <a:t>Digital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signature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dirty="0">
                <a:latin typeface="Calibri"/>
                <a:cs typeface="Calibri"/>
              </a:rPr>
              <a:t>ElGamal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signature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370205" algn="l"/>
              </a:tabLst>
            </a:pPr>
            <a:r>
              <a:rPr sz="2000" spc="-25" dirty="0">
                <a:latin typeface="Calibri"/>
                <a:cs typeface="Calibri"/>
              </a:rPr>
              <a:t>DSS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0E8C-35B1-EF00-639F-A600CF97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77C07F-17B9-0876-E24E-E804A9DD8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A80CC-1384-EEED-4A48-7429998A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12963" r="68333" b="50000"/>
          <a:stretch/>
        </p:blipFill>
        <p:spPr>
          <a:xfrm>
            <a:off x="28808" y="949879"/>
            <a:ext cx="2057400" cy="244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6E6CF-06C7-CB40-1A5F-137B8540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45"/>
          <a:stretch/>
        </p:blipFill>
        <p:spPr>
          <a:xfrm>
            <a:off x="2514600" y="579323"/>
            <a:ext cx="6629400" cy="31903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87DF97-F94D-4183-4C15-499718F4B7A3}"/>
              </a:ext>
            </a:extLst>
          </p:cNvPr>
          <p:cNvSpPr/>
          <p:nvPr/>
        </p:nvSpPr>
        <p:spPr>
          <a:xfrm>
            <a:off x="1966332" y="2098324"/>
            <a:ext cx="548268" cy="2286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7965061-8CE0-C369-024C-851DC64EE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34" y="3127564"/>
            <a:ext cx="9086384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Can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1. Integrity Proof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hash value confirms that this specific message (even a tiny version of it) hasn't been changed. If someone alters the text even slightly, the hash will change completely.</a:t>
            </a:r>
          </a:p>
        </p:txBody>
      </p:sp>
    </p:spTree>
    <p:extLst>
      <p:ext uri="{BB962C8B-B14F-4D97-AF65-F5344CB8AC3E}">
        <p14:creationId xmlns:p14="http://schemas.microsoft.com/office/powerpoint/2010/main" val="3600500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3CAD-37AE-5617-AA3E-4FA48CDD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1FE1EA-4EFE-9A54-F866-78048A0AB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82827-9ECF-68AF-04D3-443B06F0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12963" r="68333" b="50000"/>
          <a:stretch/>
        </p:blipFill>
        <p:spPr>
          <a:xfrm>
            <a:off x="28808" y="949879"/>
            <a:ext cx="2057400" cy="244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D14D4-CBBA-8B14-BBF9-7F6DBA85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45"/>
          <a:stretch/>
        </p:blipFill>
        <p:spPr>
          <a:xfrm>
            <a:off x="2514600" y="579323"/>
            <a:ext cx="6629400" cy="31903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DDFA802-E734-C7D6-22F9-7278AE216470}"/>
              </a:ext>
            </a:extLst>
          </p:cNvPr>
          <p:cNvSpPr/>
          <p:nvPr/>
        </p:nvSpPr>
        <p:spPr>
          <a:xfrm>
            <a:off x="1966332" y="2098324"/>
            <a:ext cx="548268" cy="2286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2EB5123-B1B9-51B1-92CA-DDE3FF53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2284"/>
            <a:ext cx="908638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 Avalanche Effect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Hash functions show </a:t>
            </a: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sensitivity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a single character change (like "immigration" → "visa") will produce a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completely different hash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proving how hash functions protect data from tampering.</a:t>
            </a:r>
          </a:p>
        </p:txBody>
      </p:sp>
    </p:spTree>
    <p:extLst>
      <p:ext uri="{BB962C8B-B14F-4D97-AF65-F5344CB8AC3E}">
        <p14:creationId xmlns:p14="http://schemas.microsoft.com/office/powerpoint/2010/main" val="2512320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363E7-C993-05AF-0AF0-8BBB5C3E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F847998-F3EF-5B01-D9A9-3B0B72A1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15F32-4E25-F46A-7459-19DD2C93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12963" r="68333" b="50000"/>
          <a:stretch/>
        </p:blipFill>
        <p:spPr>
          <a:xfrm>
            <a:off x="28808" y="949879"/>
            <a:ext cx="2057400" cy="244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E276F-C58A-779E-E06A-D679B3B1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45"/>
          <a:stretch/>
        </p:blipFill>
        <p:spPr>
          <a:xfrm>
            <a:off x="2514600" y="579323"/>
            <a:ext cx="6629400" cy="31903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053F8C-B430-C95C-6902-58B2678CE85E}"/>
              </a:ext>
            </a:extLst>
          </p:cNvPr>
          <p:cNvSpPr/>
          <p:nvPr/>
        </p:nvSpPr>
        <p:spPr>
          <a:xfrm>
            <a:off x="1966332" y="2098324"/>
            <a:ext cx="548268" cy="2286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7B4ECC0-2DA6-3BB5-754E-1818C0D2E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2284"/>
            <a:ext cx="908638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3. Real-World Relevance (Australia-Based Example)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kind of integrity check is similar to verifying the authenticity of an official Australian immigration document — ensuring what was received is exactly what was sent.</a:t>
            </a:r>
          </a:p>
        </p:txBody>
      </p:sp>
    </p:spTree>
    <p:extLst>
      <p:ext uri="{BB962C8B-B14F-4D97-AF65-F5344CB8AC3E}">
        <p14:creationId xmlns:p14="http://schemas.microsoft.com/office/powerpoint/2010/main" val="1733510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C056-DD4C-B1C4-C5DB-A7E34639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C14D0E-3BDD-E523-140B-A48BE35E5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9BF29-A834-6367-6E85-453D9B18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12963" r="68333" b="50000"/>
          <a:stretch/>
        </p:blipFill>
        <p:spPr>
          <a:xfrm>
            <a:off x="28808" y="949879"/>
            <a:ext cx="2057400" cy="244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C641A-6FCA-4250-59CC-80D1F1FD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45"/>
          <a:stretch/>
        </p:blipFill>
        <p:spPr>
          <a:xfrm>
            <a:off x="2514600" y="579323"/>
            <a:ext cx="6629400" cy="31903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2380273-A9AB-BA9E-02F7-8A2763D54186}"/>
              </a:ext>
            </a:extLst>
          </p:cNvPr>
          <p:cNvSpPr/>
          <p:nvPr/>
        </p:nvSpPr>
        <p:spPr>
          <a:xfrm>
            <a:off x="1966332" y="2098324"/>
            <a:ext cx="548268" cy="2286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000C2A6-0660-3874-0BF6-39CE4FEBE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92514"/>
            <a:ext cx="9144000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4. Security Implication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SHA-256 provides strong collision resistance — two different messages will not have the same hash. This is why it's trusted for digital signatures and authentication in legal, medical, and government systems.</a:t>
            </a:r>
          </a:p>
        </p:txBody>
      </p:sp>
    </p:spTree>
    <p:extLst>
      <p:ext uri="{BB962C8B-B14F-4D97-AF65-F5344CB8AC3E}">
        <p14:creationId xmlns:p14="http://schemas.microsoft.com/office/powerpoint/2010/main" val="2629262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244D-C889-267E-A0FA-1964A2589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BD42BB-5EE9-54D2-BF9E-D7781CF92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9FD4F-2ECB-2084-AC7E-86636500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12963" r="68333" b="50000"/>
          <a:stretch/>
        </p:blipFill>
        <p:spPr>
          <a:xfrm>
            <a:off x="28808" y="949879"/>
            <a:ext cx="2057400" cy="244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8DA4A-A89A-3569-25CA-C09E5D7DF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45"/>
          <a:stretch/>
        </p:blipFill>
        <p:spPr>
          <a:xfrm>
            <a:off x="2514600" y="579323"/>
            <a:ext cx="6629400" cy="31903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0710787-0F17-E1C1-9BC5-5A7F5266C732}"/>
              </a:ext>
            </a:extLst>
          </p:cNvPr>
          <p:cNvSpPr/>
          <p:nvPr/>
        </p:nvSpPr>
        <p:spPr>
          <a:xfrm>
            <a:off x="1966332" y="2098324"/>
            <a:ext cx="548268" cy="2286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AD2A856-F12F-862F-9DA8-D76E1D445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8" y="3924362"/>
            <a:ext cx="914400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By using 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CyberChef’s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SHA-256 function on our test document, we simulated how systems like 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myGov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Australian immigration portals can use hashing to ensure document authenticity and prevent fraud</a:t>
            </a:r>
          </a:p>
        </p:txBody>
      </p:sp>
    </p:spTree>
    <p:extLst>
      <p:ext uri="{BB962C8B-B14F-4D97-AF65-F5344CB8AC3E}">
        <p14:creationId xmlns:p14="http://schemas.microsoft.com/office/powerpoint/2010/main" val="30467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04FD-EC89-E460-FDF6-7A8926A1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FDE199-B48C-AEF2-6465-0D63E5F35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728" y="-126846"/>
            <a:ext cx="7761249" cy="10940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Australia's Shift from SHA-256: Preparing for a Quantum-Safe Future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7CB3E-F1DD-C67D-1237-19039967EBA5}"/>
              </a:ext>
            </a:extLst>
          </p:cNvPr>
          <p:cNvSpPr txBox="1"/>
          <p:nvPr/>
        </p:nvSpPr>
        <p:spPr>
          <a:xfrm>
            <a:off x="-16728" y="666750"/>
            <a:ext cx="916072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While specific details about the internal security implementations of </a:t>
            </a:r>
            <a:r>
              <a:rPr lang="en-US" sz="2800" b="1" dirty="0" err="1">
                <a:latin typeface="+mj-lt"/>
              </a:rPr>
              <a:t>myGov</a:t>
            </a:r>
            <a:r>
              <a:rPr lang="en-US" sz="2800" dirty="0">
                <a:latin typeface="+mj-lt"/>
              </a:rPr>
              <a:t> and the </a:t>
            </a:r>
            <a:r>
              <a:rPr lang="en-US" sz="2800" b="1" dirty="0">
                <a:latin typeface="+mj-lt"/>
              </a:rPr>
              <a:t>Australian Department of Home Affairs</a:t>
            </a:r>
            <a:r>
              <a:rPr lang="en-US" sz="2800" dirty="0">
                <a:latin typeface="+mj-lt"/>
              </a:rPr>
              <a:t> are not publicly disclosed, it's common practice for government agencies and organizations handling sensitive information to utilize robust cryptographic methods, such as the </a:t>
            </a:r>
            <a:r>
              <a:rPr lang="en-US" sz="2800" b="1" dirty="0">
                <a:latin typeface="+mj-lt"/>
              </a:rPr>
              <a:t>SHA-256</a:t>
            </a:r>
            <a:r>
              <a:rPr lang="en-US" sz="2800" dirty="0">
                <a:latin typeface="+mj-lt"/>
              </a:rPr>
              <a:t> hashing algorithm, to ensure data integrity and security.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811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208CE-0A64-7A12-9BFF-56DACD3D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FFF1F7-2DB4-B160-4F5A-62F48F8C5CBD}"/>
              </a:ext>
            </a:extLst>
          </p:cNvPr>
          <p:cNvSpPr txBox="1"/>
          <p:nvPr/>
        </p:nvSpPr>
        <p:spPr>
          <a:xfrm>
            <a:off x="0" y="-90301"/>
            <a:ext cx="9160728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However, recent developments indicate that </a:t>
            </a:r>
            <a:r>
              <a:rPr lang="en-US" sz="2800" b="1" dirty="0">
                <a:latin typeface="+mj-lt"/>
              </a:rPr>
              <a:t>Australia plans to phase out certain cryptographic algorithms, including SHA-256, by 2030</a:t>
            </a:r>
            <a:r>
              <a:rPr lang="en-US" sz="2800" dirty="0">
                <a:latin typeface="+mj-lt"/>
              </a:rPr>
              <a:t>. This decision is influenced by concerns over advancements in quantum computing, which could potentially compromise current encryption standards. The Australian Signals Directorate (ASD) has outlined that algorithms like SHA-256, RSA, ECDSA, and ECDH will not be approved for use beyond 2030.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512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7154-BE18-5D95-ED5B-A9E1508A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7F7DE6-2B4C-4F44-BCD1-C86E2612E22F}"/>
              </a:ext>
            </a:extLst>
          </p:cNvPr>
          <p:cNvSpPr txBox="1"/>
          <p:nvPr/>
        </p:nvSpPr>
        <p:spPr>
          <a:xfrm>
            <a:off x="-8364" y="1094068"/>
            <a:ext cx="916072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proactive approach aims to transition to quantum-resistant algorithms to maintain the security of sensitive data in the future. While SHA-256 remains secure and widely used today, organizations are encouraged to stay informed about evolving cryptographic standards and prepare for upcoming transitions to more advanced encryption methods.</a:t>
            </a:r>
            <a:endParaRPr lang="en-AU" sz="2800" dirty="0">
              <a:latin typeface="+mj-l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759A476-420F-D182-D2CD-2D96EA2D49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61249" cy="10940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Australia's Shift from SHA-256: Preparing for a Quantum-Safe Future</a:t>
            </a:r>
          </a:p>
        </p:txBody>
      </p:sp>
    </p:spTree>
    <p:extLst>
      <p:ext uri="{BB962C8B-B14F-4D97-AF65-F5344CB8AC3E}">
        <p14:creationId xmlns:p14="http://schemas.microsoft.com/office/powerpoint/2010/main" val="3914873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55F9-15B2-1BC6-A605-77D75D08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7A15658-A6EF-0258-5E7E-C767C365F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Cybersecurity Problem-Solving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935C2-7BDA-9DD5-473E-C8AD64B74C06}"/>
              </a:ext>
            </a:extLst>
          </p:cNvPr>
          <p:cNvSpPr txBox="1"/>
          <p:nvPr/>
        </p:nvSpPr>
        <p:spPr>
          <a:xfrm>
            <a:off x="0" y="593665"/>
            <a:ext cx="914399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Scenario</a:t>
            </a:r>
            <a:r>
              <a:rPr lang="en-US" sz="2800" dirty="0">
                <a:latin typeface="+mj-lt"/>
              </a:rPr>
              <a:t>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You work in a cybersecurity firm in Sydney. A client is worried their uploaded medical records can be tampered with during transmission.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Question</a:t>
            </a:r>
            <a:r>
              <a:rPr lang="en-US" sz="2800" dirty="0">
                <a:latin typeface="+mj-lt"/>
              </a:rPr>
              <a:t>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How can hashing + digital signatures protect their records? Which tools would you suggest?</a:t>
            </a:r>
          </a:p>
        </p:txBody>
      </p:sp>
    </p:spTree>
    <p:extLst>
      <p:ext uri="{BB962C8B-B14F-4D97-AF65-F5344CB8AC3E}">
        <p14:creationId xmlns:p14="http://schemas.microsoft.com/office/powerpoint/2010/main" val="2989572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E3D2-7C50-2019-8BF4-45DD86FB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468CE0-E531-1419-2FE1-C7ABE60A5593}"/>
              </a:ext>
            </a:extLst>
          </p:cNvPr>
          <p:cNvSpPr txBox="1"/>
          <p:nvPr/>
        </p:nvSpPr>
        <p:spPr>
          <a:xfrm>
            <a:off x="16728" y="-64282"/>
            <a:ext cx="9143999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Answer</a:t>
            </a:r>
            <a:r>
              <a:rPr lang="en-US" sz="2800" dirty="0">
                <a:latin typeface="+mj-lt"/>
              </a:rPr>
              <a:t>:</a:t>
            </a:r>
          </a:p>
          <a:p>
            <a:pPr marL="7254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Hashing verifies file integrity (e.g., SHA-256).</a:t>
            </a:r>
          </a:p>
          <a:p>
            <a:pPr marL="7254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Digital signatures ensure authenticity (e.g., private/public key pairs).</a:t>
            </a:r>
          </a:p>
          <a:p>
            <a:pPr marL="7254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tools like GPG or OpenSSL to apply hashing + signing.</a:t>
            </a:r>
          </a:p>
          <a:p>
            <a:pPr marL="7254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Recommend uploading via HTTPS and checking hashes on both ends.</a:t>
            </a:r>
          </a:p>
        </p:txBody>
      </p:sp>
    </p:spTree>
    <p:extLst>
      <p:ext uri="{BB962C8B-B14F-4D97-AF65-F5344CB8AC3E}">
        <p14:creationId xmlns:p14="http://schemas.microsoft.com/office/powerpoint/2010/main" val="34826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345" y="396620"/>
            <a:ext cx="15563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0" dirty="0"/>
              <a:t>Reference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859637" y="1375028"/>
            <a:ext cx="7961630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10" dirty="0">
                <a:latin typeface="Calibri"/>
                <a:cs typeface="Calibri"/>
              </a:rPr>
              <a:t>Cryptography</a:t>
            </a:r>
            <a:r>
              <a:rPr sz="2000" i="1" spc="-6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and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Network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Security: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Principles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and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Practices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3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7th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William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dirty="0">
                <a:latin typeface="Calibri"/>
                <a:cs typeface="Calibri"/>
              </a:rPr>
              <a:t>Stallings,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2017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solidFill>
                  <a:srgbClr val="C0504D"/>
                </a:solidFill>
                <a:latin typeface="Calibri"/>
                <a:cs typeface="Calibri"/>
              </a:rPr>
              <a:t>Chapter</a:t>
            </a:r>
            <a:r>
              <a:rPr sz="2000" spc="-2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504D"/>
                </a:solidFill>
                <a:latin typeface="Calibri"/>
                <a:cs typeface="Calibri"/>
              </a:rPr>
              <a:t>11</a:t>
            </a:r>
            <a:r>
              <a:rPr sz="2000" spc="-3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504D"/>
                </a:solidFill>
                <a:latin typeface="Calibri"/>
                <a:cs typeface="Calibri"/>
              </a:rPr>
              <a:t>&amp;</a:t>
            </a:r>
            <a:r>
              <a:rPr sz="2000" spc="-25" dirty="0">
                <a:solidFill>
                  <a:srgbClr val="C0504D"/>
                </a:solidFill>
                <a:latin typeface="Calibri"/>
                <a:cs typeface="Calibri"/>
              </a:rPr>
              <a:t> 13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supplementary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materials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6F994-2E29-45C6-64BD-29CCFBF5C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ECEEC6-E9AB-F995-F9F7-964634180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Birthday Attack &amp; Collision Resistance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DF45-F928-626D-3865-3D542848DF7F}"/>
              </a:ext>
            </a:extLst>
          </p:cNvPr>
          <p:cNvSpPr txBox="1"/>
          <p:nvPr/>
        </p:nvSpPr>
        <p:spPr>
          <a:xfrm>
            <a:off x="0" y="593665"/>
            <a:ext cx="91439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is a Birthday Attack?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 birthday attack is when someone tries to find </a:t>
            </a:r>
            <a:r>
              <a:rPr lang="en-US" sz="2800" b="1" dirty="0">
                <a:latin typeface="+mj-lt"/>
              </a:rPr>
              <a:t>two different messages</a:t>
            </a:r>
            <a:r>
              <a:rPr lang="en-US" sz="2800" dirty="0">
                <a:latin typeface="+mj-lt"/>
              </a:rPr>
              <a:t> that give the </a:t>
            </a:r>
            <a:r>
              <a:rPr lang="en-US" sz="2800" b="1" dirty="0">
                <a:latin typeface="+mj-lt"/>
              </a:rPr>
              <a:t>same hash value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0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A312-2362-E17A-D685-21A26DD0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9EE577-6638-29D4-36F1-F0816C748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Birthday Attack &amp; Collision Resistance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DB92-E45F-C6E8-CFD7-185539935406}"/>
              </a:ext>
            </a:extLst>
          </p:cNvPr>
          <p:cNvSpPr txBox="1"/>
          <p:nvPr/>
        </p:nvSpPr>
        <p:spPr>
          <a:xfrm>
            <a:off x="0" y="593665"/>
            <a:ext cx="914399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Why is it called “birthday”?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Because like in a group of people, the chance of two sharing a birthday is higher than you’d expect — same with hash collisions.</a:t>
            </a:r>
          </a:p>
        </p:txBody>
      </p:sp>
    </p:spTree>
    <p:extLst>
      <p:ext uri="{BB962C8B-B14F-4D97-AF65-F5344CB8AC3E}">
        <p14:creationId xmlns:p14="http://schemas.microsoft.com/office/powerpoint/2010/main" val="4775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7CE3-9F22-31A5-375C-179A30472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AA40B9-F048-C817-41EC-E3FDF3E14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Birthday Attack &amp; Collision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DCEF59-22B5-F49E-5262-8ED363313308}"/>
                  </a:ext>
                </a:extLst>
              </p:cNvPr>
              <p:cNvSpPr txBox="1"/>
              <p:nvPr/>
            </p:nvSpPr>
            <p:spPr>
              <a:xfrm>
                <a:off x="0" y="593665"/>
                <a:ext cx="9143999" cy="290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Goal: Find </a:t>
                </a:r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x ≠ y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such that H(x) = H(y)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Approx. effort needed: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tries (instead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“It's easier to find two messages with the same hash than to find one message that matches a specific hash.”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DCEF59-22B5-F49E-5262-8ED36331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3665"/>
                <a:ext cx="9143999" cy="2904706"/>
              </a:xfrm>
              <a:prstGeom prst="rect">
                <a:avLst/>
              </a:prstGeom>
              <a:blipFill>
                <a:blip r:embed="rId2"/>
                <a:stretch>
                  <a:fillRect l="-1333" b="-20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117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191C1-EC58-D8E4-BEAC-F9FB0B31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88D4EF-3673-9532-0576-94A2B5D3B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Birthday Problem Made Easy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377F5-EF55-16E0-E894-CAEF38253BCC}"/>
                  </a:ext>
                </a:extLst>
              </p:cNvPr>
              <p:cNvSpPr txBox="1"/>
              <p:nvPr/>
            </p:nvSpPr>
            <p:spPr>
              <a:xfrm>
                <a:off x="-76200" y="579323"/>
                <a:ext cx="9143999" cy="4838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500" b="1" dirty="0">
                    <a:latin typeface="+mj-lt"/>
                  </a:rPr>
                  <a:t>Example</a:t>
                </a:r>
                <a:r>
                  <a:rPr lang="en-US" sz="2500" dirty="0">
                    <a:latin typeface="+mj-lt"/>
                  </a:rPr>
                  <a:t>: In a room with just </a:t>
                </a:r>
                <a:r>
                  <a:rPr lang="en-US" sz="2500" b="1" dirty="0">
                    <a:latin typeface="+mj-lt"/>
                  </a:rPr>
                  <a:t>23 people</a:t>
                </a:r>
                <a:r>
                  <a:rPr lang="en-US" sz="2500" dirty="0">
                    <a:latin typeface="+mj-lt"/>
                  </a:rPr>
                  <a:t>, there’s a </a:t>
                </a:r>
                <a:r>
                  <a:rPr lang="en-US" sz="2500" b="1" dirty="0">
                    <a:latin typeface="+mj-lt"/>
                  </a:rPr>
                  <a:t>&gt;50% chance</a:t>
                </a:r>
                <a:r>
                  <a:rPr lang="en-US" sz="2500" dirty="0">
                    <a:latin typeface="+mj-lt"/>
                  </a:rPr>
                  <a:t> that two share a birthday.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+mj-lt"/>
                  </a:rPr>
                  <a:t>This works because the number of possible </a:t>
                </a:r>
                <a:r>
                  <a:rPr lang="en-US" sz="2500" b="1" dirty="0">
                    <a:latin typeface="+mj-lt"/>
                  </a:rPr>
                  <a:t>pairings</a:t>
                </a:r>
                <a:r>
                  <a:rPr lang="en-US" sz="2500" dirty="0">
                    <a:latin typeface="+mj-lt"/>
                  </a:rPr>
                  <a:t> increases fast.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+mj-lt"/>
                  </a:rPr>
                  <a:t>In hashing, same rule applies: Only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500" dirty="0">
                    <a:latin typeface="+mj-lt"/>
                  </a:rPr>
                  <a:t> (not n) tries needed to find a match.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+mj-lt"/>
                  </a:rPr>
                  <a:t>This makes finding </a:t>
                </a:r>
                <a:r>
                  <a:rPr lang="en-US" sz="2500" b="1" dirty="0">
                    <a:latin typeface="+mj-lt"/>
                  </a:rPr>
                  <a:t>collisions in hashing functions</a:t>
                </a:r>
                <a:r>
                  <a:rPr lang="en-US" sz="2500" dirty="0">
                    <a:latin typeface="+mj-lt"/>
                  </a:rPr>
                  <a:t> easier than people think.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377F5-EF55-16E0-E894-CAEF38253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579323"/>
                <a:ext cx="9143999" cy="4838312"/>
              </a:xfrm>
              <a:prstGeom prst="rect">
                <a:avLst/>
              </a:prstGeom>
              <a:blipFill>
                <a:blip r:embed="rId2"/>
                <a:stretch>
                  <a:fillRect l="-1067" r="-1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92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B12E-357F-8FF3-7409-37D5FEAF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30B2935-4651-D8B5-0FE4-9B0AB9FF4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Birthday Math + Hashes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23218A-DC1C-B0E1-F6FA-F3B94FB97B8E}"/>
                  </a:ext>
                </a:extLst>
              </p:cNvPr>
              <p:cNvSpPr txBox="1"/>
              <p:nvPr/>
            </p:nvSpPr>
            <p:spPr>
              <a:xfrm>
                <a:off x="0" y="838935"/>
                <a:ext cx="9143999" cy="3465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>
                    <a:latin typeface="+mj-lt"/>
                  </a:rPr>
                  <a:t>m-bit Hash</a:t>
                </a:r>
                <a:r>
                  <a:rPr lang="en-US" sz="28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j-lt"/>
                  </a:rPr>
                  <a:t> possible values</a:t>
                </a:r>
                <a:br>
                  <a:rPr lang="en-US" sz="2800" dirty="0">
                    <a:latin typeface="+mj-lt"/>
                  </a:rPr>
                </a:br>
                <a:r>
                  <a:rPr lang="en-US" sz="2800" dirty="0">
                    <a:latin typeface="+mj-lt"/>
                  </a:rPr>
                  <a:t>To break with 50% chance, attacker needs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800" dirty="0">
                    <a:latin typeface="+mj-lt"/>
                  </a:rPr>
                  <a:t> tries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>
                    <a:latin typeface="+mj-lt"/>
                  </a:rPr>
                  <a:t>SHA-256 → Needs </a:t>
                </a:r>
                <a:r>
                  <a:rPr lang="en-US" sz="2800" b="1" dirty="0">
                    <a:latin typeface="+mj-lt"/>
                  </a:rPr>
                  <a:t>~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2800" b="1" dirty="0">
                    <a:latin typeface="+mj-lt"/>
                  </a:rPr>
                  <a:t> tries</a:t>
                </a:r>
                <a:r>
                  <a:rPr lang="en-US" sz="2800" dirty="0">
                    <a:latin typeface="+mj-lt"/>
                  </a:rPr>
                  <a:t> to break → Still very secure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Real-life link</a:t>
                </a:r>
                <a:r>
                  <a:rPr lang="en-US" sz="2800" dirty="0">
                    <a:latin typeface="+mj-lt"/>
                  </a:rPr>
                  <a:t>: Australia's </a:t>
                </a:r>
                <a:r>
                  <a:rPr lang="en-US" sz="2800" b="1" dirty="0">
                    <a:latin typeface="+mj-lt"/>
                  </a:rPr>
                  <a:t>Medicare</a:t>
                </a:r>
                <a:r>
                  <a:rPr lang="en-US" sz="2800" dirty="0">
                    <a:latin typeface="+mj-lt"/>
                  </a:rPr>
                  <a:t> and </a:t>
                </a:r>
                <a:r>
                  <a:rPr lang="en-US" sz="2800" b="1" dirty="0" err="1">
                    <a:latin typeface="+mj-lt"/>
                  </a:rPr>
                  <a:t>myGov</a:t>
                </a:r>
                <a:r>
                  <a:rPr lang="en-US" sz="2800" dirty="0">
                    <a:latin typeface="+mj-lt"/>
                  </a:rPr>
                  <a:t> use secure hash functions to stop tampering or fake file submissions.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23218A-DC1C-B0E1-F6FA-F3B94FB9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935"/>
                <a:ext cx="9143999" cy="3465629"/>
              </a:xfrm>
              <a:prstGeom prst="rect">
                <a:avLst/>
              </a:prstGeom>
              <a:blipFill>
                <a:blip r:embed="rId2"/>
                <a:stretch>
                  <a:fillRect l="-1333" b="-42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106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5FEA-41DC-316B-FB16-1BB1D989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071019-1ADC-2D0B-EDA8-18A5CC9A2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Secure Hash Algorithm (SHA)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DE3A9-C6C1-5CD0-1561-2D15899821AB}"/>
              </a:ext>
            </a:extLst>
          </p:cNvPr>
          <p:cNvSpPr txBox="1"/>
          <p:nvPr/>
        </p:nvSpPr>
        <p:spPr>
          <a:xfrm>
            <a:off x="0" y="838935"/>
            <a:ext cx="91439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Developed by </a:t>
            </a:r>
            <a:r>
              <a:rPr lang="en-US" sz="2800" b="1" dirty="0">
                <a:latin typeface="+mj-lt"/>
              </a:rPr>
              <a:t>NIST &amp; NSA</a:t>
            </a:r>
            <a:r>
              <a:rPr lang="en-US" sz="2800" dirty="0">
                <a:latin typeface="+mj-lt"/>
              </a:rPr>
              <a:t> (USA)</a:t>
            </a:r>
          </a:p>
          <a:p>
            <a:r>
              <a:rPr lang="en-US" sz="2800" dirty="0">
                <a:latin typeface="+mj-lt"/>
              </a:rPr>
              <a:t>SHA-1 (1995) → SHA-2 (2002)</a:t>
            </a:r>
          </a:p>
          <a:p>
            <a:r>
              <a:rPr lang="en-US" sz="2800" dirty="0">
                <a:latin typeface="+mj-lt"/>
              </a:rPr>
              <a:t>SHA-2 has variants: </a:t>
            </a:r>
            <a:r>
              <a:rPr lang="en-US" sz="2800" b="1" dirty="0">
                <a:latin typeface="+mj-lt"/>
              </a:rPr>
              <a:t>SHA-256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SHA-384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SHA-512</a:t>
            </a:r>
            <a:endParaRPr lang="en-US" sz="2800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Common Use</a:t>
            </a:r>
            <a:r>
              <a:rPr lang="en-US" sz="2800" dirty="0">
                <a:latin typeface="+mj-lt"/>
              </a:rPr>
              <a:t>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Digital signatures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e-Health in </a:t>
            </a:r>
            <a:r>
              <a:rPr lang="en-US" sz="2800" b="1" dirty="0">
                <a:latin typeface="+mj-lt"/>
              </a:rPr>
              <a:t>Medicare</a:t>
            </a:r>
            <a:endParaRPr lang="en-US" sz="2800" dirty="0">
              <a:latin typeface="+mj-lt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Australian </a:t>
            </a:r>
            <a:r>
              <a:rPr lang="en-US" sz="2800" b="1" dirty="0">
                <a:latin typeface="+mj-lt"/>
              </a:rPr>
              <a:t>passports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visa documents</a:t>
            </a:r>
            <a:endParaRPr lang="en-US" sz="2800" dirty="0">
              <a:latin typeface="+mj-lt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Tax records via </a:t>
            </a:r>
            <a:r>
              <a:rPr lang="en-US" sz="2800" b="1" dirty="0" err="1">
                <a:latin typeface="+mj-lt"/>
              </a:rPr>
              <a:t>myGov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SHA = the algorithm, SHS = the US government standard.</a:t>
            </a:r>
          </a:p>
        </p:txBody>
      </p:sp>
    </p:spTree>
    <p:extLst>
      <p:ext uri="{BB962C8B-B14F-4D97-AF65-F5344CB8AC3E}">
        <p14:creationId xmlns:p14="http://schemas.microsoft.com/office/powerpoint/2010/main" val="217404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2EA2-CF6F-5FD5-5E1A-381CE6C15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EE44BA-098F-0BB1-2F57-0940A48FC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Comparison – Preimage vs. Birthday Attack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6BFAA-65D3-4304-A03F-984590BAF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34870"/>
              </p:ext>
            </p:extLst>
          </p:nvPr>
        </p:nvGraphicFramePr>
        <p:xfrm>
          <a:off x="76200" y="845820"/>
          <a:ext cx="8991600" cy="36271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913331222"/>
                    </a:ext>
                  </a:extLst>
                </a:gridCol>
                <a:gridCol w="1804511">
                  <a:extLst>
                    <a:ext uri="{9D8B030D-6E8A-4147-A177-3AD203B41FA5}">
                      <a16:colId xmlns:a16="http://schemas.microsoft.com/office/drawing/2014/main" val="3997460260"/>
                    </a:ext>
                  </a:extLst>
                </a:gridCol>
                <a:gridCol w="1572577">
                  <a:extLst>
                    <a:ext uri="{9D8B030D-6E8A-4147-A177-3AD203B41FA5}">
                      <a16:colId xmlns:a16="http://schemas.microsoft.com/office/drawing/2014/main" val="3112194266"/>
                    </a:ext>
                  </a:extLst>
                </a:gridCol>
                <a:gridCol w="1572577">
                  <a:extLst>
                    <a:ext uri="{9D8B030D-6E8A-4147-A177-3AD203B41FA5}">
                      <a16:colId xmlns:a16="http://schemas.microsoft.com/office/drawing/2014/main" val="3893231348"/>
                    </a:ext>
                  </a:extLst>
                </a:gridCol>
                <a:gridCol w="2136935">
                  <a:extLst>
                    <a:ext uri="{9D8B030D-6E8A-4147-A177-3AD203B41FA5}">
                      <a16:colId xmlns:a16="http://schemas.microsoft.com/office/drawing/2014/main" val="1397025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Attack Type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Goal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Effort Needed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50% Success Tries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Real-World Example (AU)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Preimage Attack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Find message for known hash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2^m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2^(m-1)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Forging a digital signature (e.g., </a:t>
                      </a:r>
                      <a:r>
                        <a:rPr lang="en-US" sz="2200" dirty="0" err="1"/>
                        <a:t>myGov</a:t>
                      </a:r>
                      <a:r>
                        <a:rPr lang="en-US" sz="2200" dirty="0"/>
                        <a:t> doc)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814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Birthday Attack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Find 2 messages with same hash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2^(m/2)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2^(m/2)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Malware matching safe file's hash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26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60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F952-1C2B-F582-D31B-FB5FE07F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E73436-F3EC-EB0B-89E4-C9CC3794D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Discussion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68596-E2BC-DD6B-C98A-6102786EF8C6}"/>
              </a:ext>
            </a:extLst>
          </p:cNvPr>
          <p:cNvSpPr txBox="1"/>
          <p:nvPr/>
        </p:nvSpPr>
        <p:spPr>
          <a:xfrm>
            <a:off x="0" y="666750"/>
            <a:ext cx="908500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: Why is </a:t>
            </a:r>
            <a:r>
              <a:rPr lang="en-US" sz="2800" b="1" dirty="0">
                <a:latin typeface="+mj-lt"/>
              </a:rPr>
              <a:t>SHA-256</a:t>
            </a:r>
            <a:r>
              <a:rPr lang="en-US" sz="2800" dirty="0">
                <a:latin typeface="+mj-lt"/>
              </a:rPr>
              <a:t> still used today but set to be replaced by 2030 in Australia?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</a:t>
            </a:r>
            <a:r>
              <a:rPr lang="en-US" sz="2800" dirty="0">
                <a:latin typeface="+mj-lt"/>
              </a:rPr>
              <a:t>: Because of the rise of </a:t>
            </a:r>
            <a:r>
              <a:rPr lang="en-US" sz="2800" b="1" dirty="0">
                <a:latin typeface="+mj-lt"/>
              </a:rPr>
              <a:t>quantum computing</a:t>
            </a:r>
            <a:r>
              <a:rPr lang="en-US" sz="2800" dirty="0">
                <a:latin typeface="+mj-lt"/>
              </a:rPr>
              <a:t>, which could break SHA-256 using Grover’s Algorithm. The </a:t>
            </a:r>
            <a:r>
              <a:rPr lang="en-US" sz="2800" b="1" dirty="0">
                <a:latin typeface="+mj-lt"/>
              </a:rPr>
              <a:t>Australian Signals Directorate (ASD)</a:t>
            </a:r>
            <a:r>
              <a:rPr lang="en-US" sz="2800" dirty="0">
                <a:latin typeface="+mj-lt"/>
              </a:rPr>
              <a:t> has announced plans to move toward </a:t>
            </a:r>
            <a:r>
              <a:rPr lang="en-US" sz="2800" b="1" dirty="0">
                <a:latin typeface="+mj-lt"/>
              </a:rPr>
              <a:t>quantum-resistant algorithms</a:t>
            </a:r>
            <a:r>
              <a:rPr lang="en-US" sz="2800" dirty="0">
                <a:latin typeface="+mj-lt"/>
              </a:rPr>
              <a:t> like SPHINCS+, XMSS, etc.</a:t>
            </a:r>
          </a:p>
        </p:txBody>
      </p:sp>
    </p:spTree>
    <p:extLst>
      <p:ext uri="{BB962C8B-B14F-4D97-AF65-F5344CB8AC3E}">
        <p14:creationId xmlns:p14="http://schemas.microsoft.com/office/powerpoint/2010/main" val="186420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459E3-03A7-A7D4-57AD-759E962A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F84FBA-6448-1CB2-0355-792CA5F7FD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Problem-Solving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00DBB-B3AD-1823-7C6E-779AD0331425}"/>
              </a:ext>
            </a:extLst>
          </p:cNvPr>
          <p:cNvSpPr txBox="1"/>
          <p:nvPr/>
        </p:nvSpPr>
        <p:spPr>
          <a:xfrm>
            <a:off x="0" y="529381"/>
            <a:ext cx="9085006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Scenario: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latin typeface="+mj-lt"/>
              </a:rPr>
              <a:t>You're designing a </a:t>
            </a:r>
            <a:r>
              <a:rPr lang="en-US" sz="2500" b="1" dirty="0">
                <a:latin typeface="+mj-lt"/>
              </a:rPr>
              <a:t>secure file upload system</a:t>
            </a:r>
            <a:r>
              <a:rPr lang="en-US" sz="2500" dirty="0">
                <a:latin typeface="+mj-lt"/>
              </a:rPr>
              <a:t> for the Department of Foreign Affairs.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Q</a:t>
            </a:r>
            <a:r>
              <a:rPr lang="en-US" sz="2500" dirty="0">
                <a:latin typeface="+mj-lt"/>
              </a:rPr>
              <a:t>: Would you use </a:t>
            </a:r>
            <a:r>
              <a:rPr lang="en-US" sz="2500" b="1" dirty="0">
                <a:latin typeface="+mj-lt"/>
              </a:rPr>
              <a:t>SHA-1</a:t>
            </a:r>
            <a:r>
              <a:rPr lang="en-US" sz="2500" dirty="0">
                <a:latin typeface="+mj-lt"/>
              </a:rPr>
              <a:t> or </a:t>
            </a:r>
            <a:r>
              <a:rPr lang="en-US" sz="2500" b="1" dirty="0">
                <a:latin typeface="+mj-lt"/>
              </a:rPr>
              <a:t>SHA-256</a:t>
            </a:r>
            <a:r>
              <a:rPr lang="en-US" sz="2500" dirty="0">
                <a:latin typeface="+mj-lt"/>
              </a:rPr>
              <a:t> for verifying uploaded documents? Why?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Answer</a:t>
            </a:r>
            <a:r>
              <a:rPr lang="en-US" sz="2500" dirty="0">
                <a:latin typeface="+mj-lt"/>
              </a:rPr>
              <a:t>: Use SHA-256. SHA-1 is vulnerable to </a:t>
            </a:r>
            <a:r>
              <a:rPr lang="en-US" sz="2500" b="1" dirty="0">
                <a:latin typeface="+mj-lt"/>
              </a:rPr>
              <a:t>birthday attacks</a:t>
            </a:r>
            <a:r>
              <a:rPr lang="en-US" sz="2500" dirty="0">
                <a:latin typeface="+mj-lt"/>
              </a:rPr>
              <a:t>. SHA-256 is currently safe and used by Australian systems like </a:t>
            </a:r>
            <a:r>
              <a:rPr lang="en-US" sz="2500" b="1" dirty="0">
                <a:latin typeface="+mj-lt"/>
              </a:rPr>
              <a:t>Medicare and </a:t>
            </a:r>
            <a:r>
              <a:rPr lang="en-US" sz="2500" b="1" dirty="0" err="1">
                <a:latin typeface="+mj-lt"/>
              </a:rPr>
              <a:t>myGov</a:t>
            </a:r>
            <a:r>
              <a:rPr lang="en-US" sz="25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433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03F6-38F0-CBF9-B607-81278DE7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E1D18C-9F95-6083-06C0-DC9A49E33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Cybersecurity Challenge (Real-World Case)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9B965-DCA7-ABA1-5597-202499928C72}"/>
              </a:ext>
            </a:extLst>
          </p:cNvPr>
          <p:cNvSpPr txBox="1"/>
          <p:nvPr/>
        </p:nvSpPr>
        <p:spPr>
          <a:xfrm>
            <a:off x="-9832" y="819150"/>
            <a:ext cx="90850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Case:</a:t>
            </a:r>
          </a:p>
          <a:p>
            <a:r>
              <a:rPr lang="en-US" sz="2800" dirty="0">
                <a:latin typeface="+mj-lt"/>
              </a:rPr>
              <a:t>An attacker uploads a </a:t>
            </a:r>
            <a:r>
              <a:rPr lang="en-US" sz="2800" b="1" dirty="0">
                <a:latin typeface="+mj-lt"/>
              </a:rPr>
              <a:t>forged visa PDF</a:t>
            </a:r>
            <a:r>
              <a:rPr lang="en-US" sz="2800" dirty="0">
                <a:latin typeface="+mj-lt"/>
              </a:rPr>
              <a:t> with the </a:t>
            </a:r>
            <a:r>
              <a:rPr lang="en-US" sz="2800" b="1" dirty="0">
                <a:latin typeface="+mj-lt"/>
              </a:rPr>
              <a:t>same SHA-1 hash</a:t>
            </a:r>
            <a:r>
              <a:rPr lang="en-US" sz="2800" dirty="0">
                <a:latin typeface="+mj-lt"/>
              </a:rPr>
              <a:t> as a real document. It bypasses a naive system.</a:t>
            </a:r>
          </a:p>
          <a:p>
            <a:r>
              <a:rPr lang="en-US" sz="2800" b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: What type of attack is this? What should the government do?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Response</a:t>
            </a:r>
            <a:r>
              <a:rPr lang="en-US" sz="2800" dirty="0">
                <a:latin typeface="+mj-lt"/>
              </a:rPr>
              <a:t>: It’s a </a:t>
            </a:r>
            <a:r>
              <a:rPr lang="en-US" sz="2800" b="1" dirty="0">
                <a:latin typeface="+mj-lt"/>
              </a:rPr>
              <a:t>collision (birthday) attack</a:t>
            </a:r>
            <a:r>
              <a:rPr lang="en-US" sz="2800" dirty="0">
                <a:latin typeface="+mj-lt"/>
              </a:rPr>
              <a:t>. The government should: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Upgrade to </a:t>
            </a:r>
            <a:r>
              <a:rPr lang="en-US" sz="2800" b="1" dirty="0">
                <a:latin typeface="+mj-lt"/>
              </a:rPr>
              <a:t>SHA-256 or SHA-3</a:t>
            </a: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Start planning migration to </a:t>
            </a:r>
            <a:r>
              <a:rPr lang="en-US" sz="2800" b="1" dirty="0">
                <a:latin typeface="+mj-lt"/>
              </a:rPr>
              <a:t>post-quantum hashing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45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-1121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Hash Function?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29" y="600504"/>
            <a:ext cx="9144000" cy="2531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hash function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turns any message (short or long) into a fixed-size code called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message digest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one-way only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you can’t reverse it to get the original message.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947D-4165-3A8E-6755-2E78657F1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02CDA-8B69-96D7-3906-9CDBBB5DE2B1}"/>
              </a:ext>
            </a:extLst>
          </p:cNvPr>
          <p:cNvSpPr txBox="1"/>
          <p:nvPr/>
        </p:nvSpPr>
        <p:spPr>
          <a:xfrm>
            <a:off x="-9832" y="1253569"/>
            <a:ext cx="908500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If SHA-1 gives 160-bit hashes, how many trials are needed to break it using a birthday attack?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4D647-3936-7C82-BEB6-6759B31C759D}"/>
              </a:ext>
            </a:extLst>
          </p:cNvPr>
          <p:cNvSpPr txBox="1"/>
          <p:nvPr/>
        </p:nvSpPr>
        <p:spPr>
          <a:xfrm>
            <a:off x="76200" y="2744559"/>
            <a:ext cx="4879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+mj-lt"/>
              </a:rPr>
              <a:t>Effort = 2^(160/2) = 2^80 tries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D55F3-4C53-1E4E-F0A2-3956A98AC468}"/>
              </a:ext>
            </a:extLst>
          </p:cNvPr>
          <p:cNvSpPr txBox="1"/>
          <p:nvPr/>
        </p:nvSpPr>
        <p:spPr>
          <a:xfrm>
            <a:off x="109384" y="3267779"/>
            <a:ext cx="884657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Not practical today, but might be possible with quantum computers.</a:t>
            </a:r>
            <a:endParaRPr lang="en-AU" sz="2800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FD39E7A-F386-C79A-34B1-DA536A3C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10940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How Many Tries to Break SHA-1 with a Birthday Attack?</a:t>
            </a:r>
          </a:p>
        </p:txBody>
      </p:sp>
    </p:spTree>
    <p:extLst>
      <p:ext uri="{BB962C8B-B14F-4D97-AF65-F5344CB8AC3E}">
        <p14:creationId xmlns:p14="http://schemas.microsoft.com/office/powerpoint/2010/main" val="182211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42CFA-2305-34B1-EA66-75FAD0830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B4542F-3C2E-0C13-14D6-35DE6DFE8A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02"/>
            <a:ext cx="7761249" cy="6016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Role-Playing Debate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454E7-8772-5AE5-CF75-93B6F2EC7F6E}"/>
              </a:ext>
            </a:extLst>
          </p:cNvPr>
          <p:cNvSpPr txBox="1"/>
          <p:nvPr/>
        </p:nvSpPr>
        <p:spPr>
          <a:xfrm>
            <a:off x="-9832" y="819150"/>
            <a:ext cx="90850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Topic: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“Should Australia phase out SHA-256 now or wait until 2030?”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Team A – Proactive Team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6985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Argue why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early migration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quantum-safe algorithms is better</a:t>
            </a:r>
          </a:p>
          <a:p>
            <a:pPr marL="6985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 to Australia's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cyber strategy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potential risks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Team B – Conservative Team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668338" marR="0" lvl="0" indent="-412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Argue that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SHA-256 is still strong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668338" marR="0" lvl="0" indent="-412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Migration costs are high</a:t>
            </a:r>
          </a:p>
          <a:p>
            <a:pPr marL="668338" marR="0" lvl="0" indent="-412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Most quantum threats are not immediate</a:t>
            </a:r>
          </a:p>
        </p:txBody>
      </p:sp>
    </p:spTree>
    <p:extLst>
      <p:ext uri="{BB962C8B-B14F-4D97-AF65-F5344CB8AC3E}">
        <p14:creationId xmlns:p14="http://schemas.microsoft.com/office/powerpoint/2010/main" val="388277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SHA</a:t>
            </a:r>
            <a:r>
              <a:rPr sz="2900" spc="-10" dirty="0"/>
              <a:t> </a:t>
            </a:r>
            <a:r>
              <a:rPr sz="2900" spc="-20" dirty="0"/>
              <a:t>Versions</a:t>
            </a:r>
            <a:endParaRPr sz="2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79" y="1190560"/>
            <a:ext cx="7464607" cy="337214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900" spc="-10" dirty="0"/>
              <a:t>SHA-</a:t>
            </a:r>
            <a:r>
              <a:rPr sz="2900" spc="-50" dirty="0"/>
              <a:t>3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642518" y="1383538"/>
            <a:ext cx="6858634" cy="265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4485" algn="l"/>
              </a:tabLst>
            </a:pPr>
            <a:r>
              <a:rPr sz="2400" dirty="0">
                <a:latin typeface="Calibri"/>
                <a:cs typeface="Calibri"/>
              </a:rPr>
              <a:t>NIST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announced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2007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324485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SHA-</a:t>
            </a:r>
            <a:r>
              <a:rPr sz="2400" b="1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564515" lvl="1" indent="-255270">
              <a:lnSpc>
                <a:spcPts val="2385"/>
              </a:lnSpc>
              <a:spcBef>
                <a:spcPts val="30"/>
              </a:spcBef>
              <a:buFont typeface="Wingdings"/>
              <a:buChar char=""/>
              <a:tabLst>
                <a:tab pos="564515" algn="l"/>
              </a:tabLst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2012</a:t>
            </a:r>
            <a:endParaRPr sz="2000">
              <a:latin typeface="Calibri"/>
              <a:cs typeface="Calibri"/>
            </a:endParaRPr>
          </a:p>
          <a:p>
            <a:pPr marL="324485" indent="-286385">
              <a:lnSpc>
                <a:spcPts val="2865"/>
              </a:lnSpc>
              <a:buFont typeface="Arial"/>
              <a:buChar char="•"/>
              <a:tabLst>
                <a:tab pos="324485" algn="l"/>
              </a:tabLst>
            </a:pPr>
            <a:r>
              <a:rPr sz="2400" spc="-10" dirty="0">
                <a:latin typeface="Calibri"/>
                <a:cs typeface="Calibri"/>
              </a:rPr>
              <a:t>Evaluation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criteria</a:t>
            </a:r>
            <a:endParaRPr sz="2400">
              <a:latin typeface="Calibri"/>
              <a:cs typeface="Calibri"/>
            </a:endParaRPr>
          </a:p>
          <a:p>
            <a:pPr marL="564515" lvl="1" indent="-255270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564515" algn="l"/>
              </a:tabLst>
            </a:pPr>
            <a:r>
              <a:rPr sz="2000" dirty="0">
                <a:latin typeface="Calibri"/>
                <a:cs typeface="Calibri"/>
              </a:rPr>
              <a:t>Replace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SHA-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(using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512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bits)</a:t>
            </a:r>
            <a:endParaRPr sz="2000">
              <a:latin typeface="Calibri"/>
              <a:cs typeface="Calibri"/>
            </a:endParaRPr>
          </a:p>
          <a:p>
            <a:pPr marL="564515" lvl="1" indent="-255270">
              <a:lnSpc>
                <a:spcPct val="100000"/>
              </a:lnSpc>
              <a:buFont typeface="Wingdings"/>
              <a:buChar char=""/>
              <a:tabLst>
                <a:tab pos="564515" algn="l"/>
              </a:tabLst>
            </a:pPr>
            <a:r>
              <a:rPr sz="2000" dirty="0">
                <a:latin typeface="Calibri"/>
                <a:cs typeface="Calibri"/>
              </a:rPr>
              <a:t>Security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theoretical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(2</a:t>
            </a:r>
            <a:r>
              <a:rPr sz="1950" baseline="25641" dirty="0">
                <a:latin typeface="Calibri"/>
                <a:cs typeface="Calibri"/>
              </a:rPr>
              <a:t>(512/2)</a:t>
            </a:r>
            <a:r>
              <a:rPr sz="1950" spc="-60" baseline="2564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</a:t>
            </a:r>
            <a:r>
              <a:rPr sz="1950" spc="-15" baseline="25641" dirty="0">
                <a:latin typeface="Calibri"/>
                <a:cs typeface="Calibri"/>
              </a:rPr>
              <a:t>256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64515" lvl="1" indent="-25527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64515" algn="l"/>
              </a:tabLst>
            </a:pPr>
            <a:r>
              <a:rPr sz="2000" spc="-20" dirty="0">
                <a:latin typeface="Calibri"/>
                <a:cs typeface="Calibri"/>
              </a:rPr>
              <a:t>Cost-</a:t>
            </a:r>
            <a:r>
              <a:rPr sz="2000" spc="-10" dirty="0">
                <a:latin typeface="Calibri"/>
                <a:cs typeface="Calibri"/>
              </a:rPr>
              <a:t>effective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(efficient)</a:t>
            </a:r>
            <a:endParaRPr sz="2000">
              <a:latin typeface="Calibri"/>
              <a:cs typeface="Calibri"/>
            </a:endParaRPr>
          </a:p>
          <a:p>
            <a:pPr marL="564515" lvl="1" indent="-255270">
              <a:lnSpc>
                <a:spcPct val="100000"/>
              </a:lnSpc>
              <a:buFont typeface="Wingdings"/>
              <a:buChar char=""/>
              <a:tabLst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Characteristics: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flexibility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simplicity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370" y="1381505"/>
            <a:ext cx="52387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Digital</a:t>
            </a:r>
            <a:r>
              <a:rPr sz="6000" spc="-229" dirty="0"/>
              <a:t> </a:t>
            </a:r>
            <a:r>
              <a:rPr sz="6000" spc="-10" dirty="0"/>
              <a:t>Signature</a:t>
            </a:r>
            <a:endParaRPr sz="6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Digital Signature?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CFF48-1A45-FC85-45D8-D4ADCFB06AD9}"/>
              </a:ext>
            </a:extLst>
          </p:cNvPr>
          <p:cNvSpPr txBox="1"/>
          <p:nvPr/>
        </p:nvSpPr>
        <p:spPr>
          <a:xfrm>
            <a:off x="0" y="666751"/>
            <a:ext cx="9144000" cy="42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+mj-lt"/>
              </a:rPr>
              <a:t>Key Idea</a:t>
            </a:r>
            <a:r>
              <a:rPr lang="en-US" sz="2600" dirty="0">
                <a:latin typeface="+mj-lt"/>
              </a:rPr>
              <a:t>: Like a handwritten signature, but for digital documents.</a:t>
            </a:r>
          </a:p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+mj-lt"/>
              </a:rPr>
              <a:t>Simple Summary</a:t>
            </a:r>
            <a:r>
              <a:rPr lang="en-US" sz="2600" dirty="0">
                <a:latin typeface="+mj-lt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Proves </a:t>
            </a:r>
            <a:r>
              <a:rPr lang="en-US" sz="2600" i="1" dirty="0">
                <a:latin typeface="+mj-lt"/>
              </a:rPr>
              <a:t>who</a:t>
            </a:r>
            <a:r>
              <a:rPr lang="en-US" sz="2600" dirty="0">
                <a:latin typeface="+mj-lt"/>
              </a:rPr>
              <a:t> sent a message.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Shows </a:t>
            </a:r>
            <a:r>
              <a:rPr lang="en-US" sz="2600" i="1" dirty="0">
                <a:latin typeface="+mj-lt"/>
              </a:rPr>
              <a:t>when</a:t>
            </a:r>
            <a:r>
              <a:rPr lang="en-US" sz="2600" dirty="0">
                <a:latin typeface="+mj-lt"/>
              </a:rPr>
              <a:t> it was sent (timestamp).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Verifies </a:t>
            </a:r>
            <a:r>
              <a:rPr lang="en-US" sz="2600" i="1" dirty="0">
                <a:latin typeface="+mj-lt"/>
              </a:rPr>
              <a:t>nothing was changed</a:t>
            </a:r>
            <a:r>
              <a:rPr lang="en-US" sz="26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Example: A digital tax return via </a:t>
            </a:r>
            <a:r>
              <a:rPr lang="en-US" sz="2600" b="1" dirty="0" err="1">
                <a:latin typeface="+mj-lt"/>
              </a:rPr>
              <a:t>myGov</a:t>
            </a:r>
            <a:r>
              <a:rPr lang="en-US" sz="2600" dirty="0">
                <a:latin typeface="+mj-lt"/>
              </a:rPr>
              <a:t> uses a digital signature to verify your submission.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80CC-B4D6-0A5B-A426-49986BD5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BA73DF-0B13-F986-4A32-212C773C3B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How Does It Work? (DS Model)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2099C-E9EB-C629-884A-611266267A5F}"/>
              </a:ext>
            </a:extLst>
          </p:cNvPr>
          <p:cNvSpPr txBox="1"/>
          <p:nvPr/>
        </p:nvSpPr>
        <p:spPr>
          <a:xfrm>
            <a:off x="0" y="560069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Steps</a:t>
            </a:r>
            <a:r>
              <a:rPr lang="en-US" sz="2800" dirty="0">
                <a:latin typeface="+mj-lt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Bob (sender) makes a hash of the message.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He signs it using his </a:t>
            </a:r>
            <a:r>
              <a:rPr lang="en-US" sz="2800" b="1" dirty="0">
                <a:latin typeface="+mj-lt"/>
              </a:rPr>
              <a:t>private key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Alice (receiver) checks the hash using Bob’s </a:t>
            </a:r>
            <a:r>
              <a:rPr lang="en-US" sz="2800" b="1" dirty="0">
                <a:latin typeface="+mj-lt"/>
              </a:rPr>
              <a:t>public key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 the hash matches, it’s </a:t>
            </a:r>
            <a:r>
              <a:rPr lang="en-US" sz="2800" b="1" dirty="0">
                <a:latin typeface="+mj-lt"/>
              </a:rPr>
              <a:t>authentic</a:t>
            </a:r>
            <a:r>
              <a:rPr lang="en-US" sz="2800" dirty="0">
                <a:latin typeface="+mj-lt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Analogy: It's like sealing a letter with your fingerprint – only your fingerprint can make that seal.</a:t>
            </a:r>
          </a:p>
        </p:txBody>
      </p:sp>
    </p:spTree>
    <p:extLst>
      <p:ext uri="{BB962C8B-B14F-4D97-AF65-F5344CB8AC3E}">
        <p14:creationId xmlns:p14="http://schemas.microsoft.com/office/powerpoint/2010/main" val="298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8FD4-463C-1C8A-43D4-F29C18A5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71B318-9BC9-724A-FE40-E2A101972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Key Properties of Digital Signatures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A982B-B0CA-2093-7931-9E6389FFD440}"/>
              </a:ext>
            </a:extLst>
          </p:cNvPr>
          <p:cNvSpPr txBox="1"/>
          <p:nvPr/>
        </p:nvSpPr>
        <p:spPr>
          <a:xfrm>
            <a:off x="8965" y="619998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1" dirty="0">
                <a:latin typeface="+mj-lt"/>
              </a:rPr>
              <a:t>Must be tied to the message.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1" dirty="0">
                <a:latin typeface="+mj-lt"/>
              </a:rPr>
              <a:t>Unique to the sender (uses their private key).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1" dirty="0">
                <a:latin typeface="+mj-lt"/>
              </a:rPr>
              <a:t>Fast to make and check.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1" dirty="0">
                <a:latin typeface="+mj-lt"/>
              </a:rPr>
              <a:t>Very hard to fake (unless quantum computers break it).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Real-World Link: In Australia, platforms like </a:t>
            </a:r>
            <a:r>
              <a:rPr lang="en-US" sz="2800" b="1" dirty="0">
                <a:latin typeface="+mj-lt"/>
              </a:rPr>
              <a:t>Medicare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 err="1">
                <a:latin typeface="+mj-lt"/>
              </a:rPr>
              <a:t>myGovID</a:t>
            </a:r>
            <a:r>
              <a:rPr lang="en-US" sz="2800" dirty="0">
                <a:latin typeface="+mj-lt"/>
              </a:rPr>
              <a:t> use these principles for secure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7938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C180-C829-D082-5ED4-6041CBB7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3DFC2D-73DD-5A05-A525-B960E1253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ElGamal Digital Signature – Introduction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162D8-1D45-A4C4-DFF9-84653CF4091B}"/>
              </a:ext>
            </a:extLst>
          </p:cNvPr>
          <p:cNvSpPr txBox="1"/>
          <p:nvPr/>
        </p:nvSpPr>
        <p:spPr>
          <a:xfrm>
            <a:off x="8965" y="619998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Invented by Taher ElGamal in 1984.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Based on </a:t>
            </a:r>
            <a:r>
              <a:rPr lang="en-US" sz="2800" i="1" dirty="0">
                <a:latin typeface="+mj-lt"/>
              </a:rPr>
              <a:t>discrete logarithm problem</a:t>
            </a:r>
            <a:r>
              <a:rPr lang="en-US" sz="2800" dirty="0">
                <a:latin typeface="+mj-lt"/>
              </a:rPr>
              <a:t> – very hard to reverse.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Uses a random secret key (</a:t>
            </a:r>
            <a:r>
              <a:rPr lang="en-US" sz="2800" b="1" dirty="0" err="1">
                <a:latin typeface="+mj-lt"/>
              </a:rPr>
              <a:t>xA</a:t>
            </a:r>
            <a:r>
              <a:rPr lang="en-US" sz="2800" dirty="0">
                <a:latin typeface="+mj-lt"/>
              </a:rPr>
              <a:t>) to create a public key (</a:t>
            </a:r>
            <a:r>
              <a:rPr lang="en-US" sz="2800" b="1" dirty="0" err="1">
                <a:latin typeface="+mj-lt"/>
              </a:rPr>
              <a:t>yA</a:t>
            </a:r>
            <a:r>
              <a:rPr lang="en-US" sz="2800" dirty="0">
                <a:latin typeface="+mj-lt"/>
              </a:rPr>
              <a:t>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Used in: early versions of PGP (Pretty Good Privacy).</a:t>
            </a:r>
          </a:p>
        </p:txBody>
      </p:sp>
    </p:spTree>
    <p:extLst>
      <p:ext uri="{BB962C8B-B14F-4D97-AF65-F5344CB8AC3E}">
        <p14:creationId xmlns:p14="http://schemas.microsoft.com/office/powerpoint/2010/main" val="2307126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DB27-F802-498B-E90C-571E34DC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841D24-0CBC-67E5-6F3D-3B1C5AC53D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ElGamal Signature Steps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A1B19-F69F-C5A3-64E4-E80A866BB140}"/>
              </a:ext>
            </a:extLst>
          </p:cNvPr>
          <p:cNvSpPr txBox="1"/>
          <p:nvPr/>
        </p:nvSpPr>
        <p:spPr>
          <a:xfrm>
            <a:off x="8965" y="619998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To Sign</a:t>
            </a:r>
            <a:r>
              <a:rPr lang="en-US" sz="2800" dirty="0">
                <a:latin typeface="+mj-lt"/>
              </a:rPr>
              <a:t>:</a:t>
            </a:r>
          </a:p>
          <a:p>
            <a:pPr marL="6635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Hash the message.</a:t>
            </a:r>
          </a:p>
          <a:p>
            <a:pPr marL="6635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Pick a random number </a:t>
            </a:r>
            <a:r>
              <a:rPr lang="en-US" sz="2800" b="1" dirty="0">
                <a:latin typeface="+mj-lt"/>
              </a:rPr>
              <a:t>K</a:t>
            </a:r>
            <a:r>
              <a:rPr lang="en-US" sz="2800" dirty="0">
                <a:latin typeface="+mj-lt"/>
              </a:rPr>
              <a:t>.</a:t>
            </a:r>
          </a:p>
          <a:p>
            <a:pPr marL="6635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 some modular </a:t>
            </a:r>
            <a:r>
              <a:rPr lang="en-US" sz="2800" dirty="0" err="1">
                <a:latin typeface="+mj-lt"/>
              </a:rPr>
              <a:t>maths</a:t>
            </a:r>
            <a:r>
              <a:rPr lang="en-US" sz="2800" dirty="0">
                <a:latin typeface="+mj-lt"/>
              </a:rPr>
              <a:t> to get two values: </a:t>
            </a:r>
            <a:r>
              <a:rPr lang="en-US" sz="2800" b="1" dirty="0">
                <a:latin typeface="+mj-lt"/>
              </a:rPr>
              <a:t>S₁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S₂</a:t>
            </a:r>
            <a:r>
              <a:rPr lang="en-US" sz="2800" dirty="0">
                <a:latin typeface="+mj-lt"/>
              </a:rPr>
              <a:t>.</a:t>
            </a:r>
          </a:p>
          <a:p>
            <a:pPr marL="6635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These form the signature: (</a:t>
            </a:r>
            <a:r>
              <a:rPr lang="en-US" sz="2800" b="1" dirty="0">
                <a:latin typeface="+mj-lt"/>
              </a:rPr>
              <a:t>S₁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S₂</a:t>
            </a:r>
            <a:r>
              <a:rPr lang="en-US" sz="2800" dirty="0"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637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AA925-1997-BEA1-2095-831DC2A37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65166-FEC0-C2F9-4F83-C374C562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121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Hash Function?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6974F3-0557-2ACD-7253-08EB878C733E}"/>
              </a:ext>
            </a:extLst>
          </p:cNvPr>
          <p:cNvSpPr txBox="1"/>
          <p:nvPr/>
        </p:nvSpPr>
        <p:spPr>
          <a:xfrm>
            <a:off x="17929" y="600504"/>
            <a:ext cx="9144000" cy="38246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hash function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turns any message into a short, fixed-length “digital fingerprint”.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Easy terms:</a:t>
            </a:r>
          </a:p>
          <a:p>
            <a:pPr marL="568325" marR="0" lvl="0" indent="-412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“This is a test.” → becomes → d5579c46...</a:t>
            </a:r>
          </a:p>
          <a:p>
            <a:pPr marL="568325" marR="0" lvl="0" indent="-412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One-way: you can’t reverse it back to the message</a:t>
            </a:r>
          </a:p>
          <a:p>
            <a:pPr marL="568325" marR="0" lvl="0" indent="-412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Common in Australia for login systems and file checksums</a:t>
            </a:r>
          </a:p>
        </p:txBody>
      </p:sp>
    </p:spTree>
    <p:extLst>
      <p:ext uri="{BB962C8B-B14F-4D97-AF65-F5344CB8AC3E}">
        <p14:creationId xmlns:p14="http://schemas.microsoft.com/office/powerpoint/2010/main" val="41242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15E6-9A6E-BB5E-EE61-7B6F1E00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04D177-A125-4E5C-9A6F-A110FDAA24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ElGamal Signature Steps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23759-38C7-DA5C-A8A1-2F18DF40B9CE}"/>
              </a:ext>
            </a:extLst>
          </p:cNvPr>
          <p:cNvSpPr txBox="1"/>
          <p:nvPr/>
        </p:nvSpPr>
        <p:spPr>
          <a:xfrm>
            <a:off x="8965" y="619998"/>
            <a:ext cx="9144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To Verify</a:t>
            </a:r>
            <a:r>
              <a:rPr lang="en-US" sz="2800" dirty="0">
                <a:latin typeface="+mj-lt"/>
              </a:rPr>
              <a:t>:</a:t>
            </a:r>
          </a:p>
          <a:p>
            <a:pPr marL="7524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Receiver does more modular math using sender’s public key.</a:t>
            </a:r>
          </a:p>
          <a:p>
            <a:pPr marL="7524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If </a:t>
            </a:r>
            <a:r>
              <a:rPr lang="en-US" sz="2800" b="1" dirty="0">
                <a:latin typeface="+mj-lt"/>
              </a:rPr>
              <a:t>V₁ = V₂</a:t>
            </a:r>
            <a:r>
              <a:rPr lang="en-US" sz="2800" dirty="0">
                <a:latin typeface="+mj-lt"/>
              </a:rPr>
              <a:t>, the signature is valid.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Think of it like a secure stamp + code check.</a:t>
            </a:r>
          </a:p>
        </p:txBody>
      </p:sp>
    </p:spTree>
    <p:extLst>
      <p:ext uri="{BB962C8B-B14F-4D97-AF65-F5344CB8AC3E}">
        <p14:creationId xmlns:p14="http://schemas.microsoft.com/office/powerpoint/2010/main" val="4265386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A734-8540-9C2C-096A-B05CF5ED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818101B-5687-D0A6-9999-CC8119645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F1E76-5762-C470-060B-9901FD79135D}"/>
              </a:ext>
            </a:extLst>
          </p:cNvPr>
          <p:cNvSpPr txBox="1"/>
          <p:nvPr/>
        </p:nvSpPr>
        <p:spPr>
          <a:xfrm>
            <a:off x="8965" y="619998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Given Values:</a:t>
            </a: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Prime modulus: </a:t>
            </a:r>
            <a:r>
              <a:rPr lang="en-US" sz="2800" b="1" dirty="0">
                <a:latin typeface="+mj-lt"/>
              </a:rPr>
              <a:t>q = 19</a:t>
            </a:r>
            <a:endParaRPr lang="en-US" sz="2800" dirty="0">
              <a:latin typeface="+mj-lt"/>
            </a:endParaRP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Generator: </a:t>
            </a:r>
            <a:r>
              <a:rPr lang="en-US" sz="2800" b="1" dirty="0">
                <a:latin typeface="+mj-lt"/>
              </a:rPr>
              <a:t>a = 10</a:t>
            </a:r>
            <a:endParaRPr lang="en-US" sz="2800" dirty="0">
              <a:latin typeface="+mj-lt"/>
            </a:endParaRP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Private key: </a:t>
            </a:r>
            <a:r>
              <a:rPr lang="en-US" sz="2800" b="1" dirty="0" err="1">
                <a:latin typeface="+mj-lt"/>
              </a:rPr>
              <a:t>xA</a:t>
            </a:r>
            <a:r>
              <a:rPr lang="en-US" sz="2800" b="1" dirty="0">
                <a:latin typeface="+mj-lt"/>
              </a:rPr>
              <a:t> = 16</a:t>
            </a:r>
            <a:endParaRPr lang="en-US" sz="2800" dirty="0">
              <a:latin typeface="+mj-lt"/>
            </a:endParaRP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Hash of message: </a:t>
            </a:r>
            <a:r>
              <a:rPr lang="en-US" sz="2800" b="1" dirty="0">
                <a:latin typeface="+mj-lt"/>
              </a:rPr>
              <a:t>m = 14</a:t>
            </a:r>
            <a:endParaRPr lang="en-US" sz="2800" dirty="0">
              <a:latin typeface="+mj-lt"/>
            </a:endParaRP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Random integer: </a:t>
            </a:r>
            <a:r>
              <a:rPr lang="en-US" sz="2800" b="1" dirty="0">
                <a:latin typeface="+mj-lt"/>
              </a:rPr>
              <a:t>K = 5</a:t>
            </a:r>
            <a:endParaRPr lang="en-US" sz="2800" dirty="0">
              <a:latin typeface="+mj-lt"/>
            </a:endParaRPr>
          </a:p>
          <a:p>
            <a:pPr marL="7810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Signature: </a:t>
            </a:r>
            <a:r>
              <a:rPr lang="en-US" sz="2800" b="1" dirty="0">
                <a:latin typeface="+mj-lt"/>
              </a:rPr>
              <a:t>(S₁ = 3, S₂ = 4)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8362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D204-2D5E-580F-C942-990B5EA4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86A077A-6042-11F9-4B97-00BD02D1B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F7E09-2179-4148-A731-54AC170480F5}"/>
                  </a:ext>
                </a:extLst>
              </p:cNvPr>
              <p:cNvSpPr txBox="1"/>
              <p:nvPr/>
            </p:nvSpPr>
            <p:spPr>
              <a:xfrm>
                <a:off x="8965" y="619998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sz="2800" b="1" dirty="0">
                    <a:latin typeface="+mj-lt"/>
                  </a:rPr>
                  <a:t>Compute Public Key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19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F7E09-2179-4148-A731-54AC17048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" y="619998"/>
                <a:ext cx="9144000" cy="1384995"/>
              </a:xfrm>
              <a:prstGeom prst="rect">
                <a:avLst/>
              </a:prstGeom>
              <a:blipFill>
                <a:blip r:embed="rId2"/>
                <a:stretch>
                  <a:fillRect l="-14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D168D9-6186-9C45-3FA4-46B7E07CB90A}"/>
                  </a:ext>
                </a:extLst>
              </p:cNvPr>
              <p:cNvSpPr txBox="1"/>
              <p:nvPr/>
            </p:nvSpPr>
            <p:spPr>
              <a:xfrm>
                <a:off x="-17206" y="1879252"/>
                <a:ext cx="9144000" cy="325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Let’s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</m:t>
                    </m:r>
                  </m:oMath>
                </a14:m>
                <a:r>
                  <a:rPr lang="en-US" sz="2800" dirty="0">
                    <a:latin typeface="+mj-lt"/>
                  </a:rPr>
                  <a:t> using successive squaring: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19=10</m:t>
                    </m:r>
                  </m:oMath>
                </a14:m>
                <a:r>
                  <a:rPr lang="en-US" sz="2800" dirty="0">
                    <a:latin typeface="+mj-lt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19=100 ÷19=5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𝑟𝑒𝑚𝑖𝑛𝑑𝑒𝑟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 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19=5</m:t>
                    </m:r>
                  </m:oMath>
                </a14:m>
                <a:endParaRPr lang="en-US" sz="280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19=6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D168D9-6186-9C45-3FA4-46B7E07C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06" y="1879252"/>
                <a:ext cx="9144000" cy="3252301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66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5AF8-C96B-93ED-D44E-1E87758F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52E3006-1F5C-C50A-4B72-66DA63B8E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97ABBD-5685-EC80-F6D1-24C72AEF1412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2608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=289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19=289÷19=15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𝑟𝑒𝑚𝑎𝑖𝑛𝑑𝑒𝑟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</m:t>
                    </m:r>
                  </m:oMath>
                </a14:m>
                <a:endParaRPr lang="en-US" sz="280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+mj-lt"/>
                  </a:rPr>
                  <a:t>Public 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97ABBD-5685-EC80-F6D1-24C72AEF1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2608919"/>
              </a:xfrm>
              <a:prstGeom prst="rect">
                <a:avLst/>
              </a:prstGeom>
              <a:blipFill>
                <a:blip r:embed="rId2"/>
                <a:stretch>
                  <a:fillRect l="-1200" b="-56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19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DDBC-8DD0-73F1-9DCF-99A88D627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CFC2D6-15D9-D098-B99B-C788DEBD72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31CAC5-8B0D-3B75-9678-FACC42DEDA0E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3918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2. Signature Generation (Alice)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Step 1: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19=100000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19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=100000</m:t>
                    </m:r>
                  </m:oMath>
                </a14:m>
                <a:endParaRPr lang="en-US" sz="2800" b="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100000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÷19=5263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𝑟𝑒𝑚𝑎𝑖𝑛𝑑𝑒𝑟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sz="2800" dirty="0">
                    <a:latin typeface="+mj-lt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31CAC5-8B0D-3B75-9678-FACC42DED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3918124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492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416C-0369-1C58-911C-193E5739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4D3F97-80E9-5A12-4046-F94ED2007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501C5-061B-E4AD-0077-E70CDE124422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2. Signature Generation (Alice)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Step 2: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18</m:t>
                    </m:r>
                  </m:oMath>
                </a14:m>
                <a:endParaRPr lang="en-US" sz="28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We need the modular inverse of 5 and 18.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 . 11=55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18=1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sz="28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501C5-061B-E4AD-0077-E70CDE124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3323987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39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85305-1BAD-115F-AF93-4EB3D75B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2DFC91-5AEF-0552-C640-AD279A718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38D184-09B2-C745-CFB4-236A63427903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4534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2. Signature Generation (Alice)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Step 3: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Substitute the values: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=11.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14−16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18=11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14−48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18=11.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−34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38D184-09B2-C745-CFB4-236A6342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4534959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113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E814-6895-977A-282D-B805CDF5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CBFB5F-415F-DF5B-025A-231B2C2E4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80062-3F4C-7740-22B2-FFDDAD48B72E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2. Signature Generation (Alice)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Now simplify: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11.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−34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=−374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We reduce -374 mod 18: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−374 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18=18 −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374 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18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=18−14=4</m:t>
                      </m:r>
                    </m:oMath>
                  </m:oMathPara>
                </a14:m>
                <a:endParaRPr lang="en-US" sz="2800" b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b="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80062-3F4C-7740-22B2-FFDDAD48B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3970318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891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0858-C45B-38A3-E675-41511BEF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32CB63C-9031-7CAC-CE77-E2D2BE2D5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63FEC-C1DC-32D7-40F4-5AAF7D0F0FB4}"/>
              </a:ext>
            </a:extLst>
          </p:cNvPr>
          <p:cNvSpPr txBox="1"/>
          <p:nvPr/>
        </p:nvSpPr>
        <p:spPr>
          <a:xfrm>
            <a:off x="0" y="945599"/>
            <a:ext cx="9144000" cy="131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So the final signature is: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Signature</a:t>
            </a:r>
            <a:r>
              <a:rPr lang="en-US" sz="2800" dirty="0">
                <a:latin typeface="+mj-lt"/>
              </a:rPr>
              <a:t>: (S1,S2) = (3,4)</a:t>
            </a:r>
          </a:p>
        </p:txBody>
      </p:sp>
    </p:spTree>
    <p:extLst>
      <p:ext uri="{BB962C8B-B14F-4D97-AF65-F5344CB8AC3E}">
        <p14:creationId xmlns:p14="http://schemas.microsoft.com/office/powerpoint/2010/main" val="3150318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2276-81D1-9884-FAB2-A935705DC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142DF6-82CB-EC69-3C21-BB760A978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F3AEC-CEB0-E049-DF76-99920AB4D3B7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3900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>
                    <a:latin typeface="+mj-lt"/>
                  </a:rPr>
                  <a:t>3. Verification (Bob)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>
                    <a:latin typeface="+mj-lt"/>
                  </a:rPr>
                  <a:t>Step 1: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19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Break the powers: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19=5</m:t>
                    </m:r>
                  </m:oMath>
                </a14:m>
                <a:endParaRPr lang="en-US" sz="2800" b="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19=6</m:t>
                    </m:r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F3AEC-CEB0-E049-DF76-99920AB4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3900555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81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FB997-308F-120F-9E62-89BD1093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0A9864-0DC6-E13A-41EF-CBA6FADA54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121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What is a Hash Function?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CB84328-092A-0CC4-BAC1-1FF17B5F65E0}"/>
              </a:ext>
            </a:extLst>
          </p:cNvPr>
          <p:cNvSpPr txBox="1"/>
          <p:nvPr/>
        </p:nvSpPr>
        <p:spPr>
          <a:xfrm>
            <a:off x="17929" y="600504"/>
            <a:ext cx="9144000" cy="44709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Use cases:</a:t>
            </a:r>
          </a:p>
          <a:p>
            <a:pPr marL="7588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Password protection</a:t>
            </a:r>
          </a:p>
          <a:p>
            <a:pPr marL="7588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File integrity check (e.g., verifying downloaded COVID check-in app)</a:t>
            </a:r>
          </a:p>
          <a:p>
            <a:pPr marL="7588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Digital signatures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 in Australia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MyGov passwords are stored using hash functions.</a:t>
            </a:r>
          </a:p>
        </p:txBody>
      </p:sp>
    </p:spTree>
    <p:extLst>
      <p:ext uri="{BB962C8B-B14F-4D97-AF65-F5344CB8AC3E}">
        <p14:creationId xmlns:p14="http://schemas.microsoft.com/office/powerpoint/2010/main" val="1857693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876F-C194-2FEF-3DB0-58710B2C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5A504DB-DB48-6C9B-B5DA-EF1D74C18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431B8D-344A-62C1-15CA-FA153381D94F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=17.6.5=510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19=16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431B8D-344A-62C1-15CA-FA153381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1964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389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5217E-DFD7-8B98-12CC-762D6FE5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A1E1F60-24AA-D4A9-D677-0BC65899B0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56885-0780-CADF-32AD-6046030DBD29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392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𝑜𝑚𝑝𝑢𝑡𝑒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=64.81=5184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19=16</m:t>
                    </m:r>
                  </m:oMath>
                </a14:m>
                <a:endParaRPr lang="en-US" sz="2800" b="1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56885-0780-CADF-32AD-6046030DB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392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28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77CBA-ADC1-4DD3-E00E-0FFEAB9E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B2AEBF-9611-4724-8764-93992DCE2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Example – ElGamal in Action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0A1D89-1990-A12D-B92D-35E9B0E38328}"/>
                  </a:ext>
                </a:extLst>
              </p:cNvPr>
              <p:cNvSpPr txBox="1"/>
              <p:nvPr/>
            </p:nvSpPr>
            <p:spPr>
              <a:xfrm>
                <a:off x="0" y="945599"/>
                <a:ext cx="9144000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𝑖𝑛𝑎𝑙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0" dirty="0"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𝑆𝑖𝑔𝑛𝑎𝑡𝑢𝑟𝑒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𝑣𝑎𝑙𝑖𝑑</m:t>
                    </m:r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0A1D89-1990-A12D-B92D-35E9B0E38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5599"/>
                <a:ext cx="9144000" cy="1318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79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DA850-2BCC-A52F-6FBC-2BCBB1A8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E97670-759B-9847-9DF2-D09465A31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DSS – Digital Signature Standard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DD9F0-1E2E-3077-7E5E-EE8DB34F75EE}"/>
              </a:ext>
            </a:extLst>
          </p:cNvPr>
          <p:cNvSpPr txBox="1"/>
          <p:nvPr/>
        </p:nvSpPr>
        <p:spPr>
          <a:xfrm>
            <a:off x="8965" y="619998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Introduced by US Gov in 1991.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Core algorithm = </a:t>
            </a:r>
            <a:r>
              <a:rPr lang="en-US" sz="2800" b="1" dirty="0">
                <a:latin typeface="+mj-lt"/>
              </a:rPr>
              <a:t>DSA (Digital Signature Algorithm)</a:t>
            </a:r>
            <a:r>
              <a:rPr lang="en-US" sz="2800" dirty="0">
                <a:latin typeface="+mj-lt"/>
              </a:rPr>
              <a:t> → A version of ElGamal.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Uses SHA-based hashing.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Australia’s secure email gateways, like those in </a:t>
            </a:r>
            <a:r>
              <a:rPr lang="en-US" sz="2800" b="1" dirty="0">
                <a:latin typeface="+mj-lt"/>
              </a:rPr>
              <a:t>gov.au</a:t>
            </a:r>
            <a:r>
              <a:rPr lang="en-US" sz="2800" dirty="0">
                <a:latin typeface="+mj-lt"/>
              </a:rPr>
              <a:t> domains, rely on DSS/DSA-backed encryption.</a:t>
            </a:r>
          </a:p>
        </p:txBody>
      </p:sp>
    </p:spTree>
    <p:extLst>
      <p:ext uri="{BB962C8B-B14F-4D97-AF65-F5344CB8AC3E}">
        <p14:creationId xmlns:p14="http://schemas.microsoft.com/office/powerpoint/2010/main" val="728199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0016-D4ED-91A2-8FD2-EC7F6EFF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261CE6-0EFB-9B89-60A6-85F1019D5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Comparison Table: ElGamal vs DSS vs RSA</a:t>
            </a:r>
            <a:endParaRPr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91D278-E3FC-EE9B-4A77-26C84E5DE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8472"/>
              </p:ext>
            </p:extLst>
          </p:nvPr>
        </p:nvGraphicFramePr>
        <p:xfrm>
          <a:off x="0" y="742950"/>
          <a:ext cx="9144000" cy="374536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409906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9167108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964936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7378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Feature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ElGamal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DSS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RSA (for signatures)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729"/>
                  </a:ext>
                </a:extLst>
              </a:tr>
              <a:tr h="282858">
                <a:tc>
                  <a:txBody>
                    <a:bodyPr/>
                    <a:lstStyle/>
                    <a:p>
                      <a:r>
                        <a:rPr lang="en-US" sz="2800"/>
                        <a:t>Based On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Discrete logarithms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Variant of ElGamal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Integer factorization</a:t>
                      </a:r>
                    </a:p>
                  </a:txBody>
                  <a:tcPr marL="82903" marR="82903" marT="41451" marB="41451" anchor="ctr"/>
                </a:tc>
                <a:extLst>
                  <a:ext uri="{0D108BD9-81ED-4DB2-BD59-A6C34878D82A}">
                    <a16:rowId xmlns:a16="http://schemas.microsoft.com/office/drawing/2014/main" val="1582179054"/>
                  </a:ext>
                </a:extLst>
              </a:tr>
              <a:tr h="108516">
                <a:tc>
                  <a:txBody>
                    <a:bodyPr/>
                    <a:lstStyle/>
                    <a:p>
                      <a:r>
                        <a:rPr lang="en-US" sz="2800"/>
                        <a:t>Hash Function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Separate (like SHA)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SHA-based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Usually SHA-based</a:t>
                      </a:r>
                    </a:p>
                  </a:txBody>
                  <a:tcPr marL="82903" marR="82903" marT="41451" marB="41451" anchor="ctr"/>
                </a:tc>
                <a:extLst>
                  <a:ext uri="{0D108BD9-81ED-4DB2-BD59-A6C34878D82A}">
                    <a16:rowId xmlns:a16="http://schemas.microsoft.com/office/drawing/2014/main" val="3006384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Common in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PGP, Research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Government Standards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Browsers, Certificates</a:t>
                      </a:r>
                    </a:p>
                  </a:txBody>
                  <a:tcPr marL="82903" marR="82903" marT="41451" marB="41451" anchor="ctr"/>
                </a:tc>
                <a:extLst>
                  <a:ext uri="{0D108BD9-81ED-4DB2-BD59-A6C34878D82A}">
                    <a16:rowId xmlns:a16="http://schemas.microsoft.com/office/drawing/2014/main" val="144580950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FD21E96-7345-5C3C-6439-099077F38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935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8887-A62F-6B55-CDAF-A2B9879D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075710-6190-4972-0D45-FB75949A1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Comparison Table: ElGamal vs DSS vs RSA</a:t>
            </a:r>
            <a:endParaRPr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611830-6677-C7E4-6966-10934C86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76003"/>
              </p:ext>
            </p:extLst>
          </p:nvPr>
        </p:nvGraphicFramePr>
        <p:xfrm>
          <a:off x="0" y="742950"/>
          <a:ext cx="9144000" cy="323574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409906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9167108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964936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7378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Feature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ElGamal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DSS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RSA (for signatures)</a:t>
                      </a:r>
                    </a:p>
                  </a:txBody>
                  <a:tcPr marL="82903" marR="82903" marT="41451" marB="4145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729"/>
                  </a:ext>
                </a:extLst>
              </a:tr>
              <a:tr h="282858">
                <a:tc>
                  <a:txBody>
                    <a:bodyPr/>
                    <a:lstStyle/>
                    <a:p>
                      <a:r>
                        <a:rPr lang="en-US" sz="2800" dirty="0"/>
                        <a:t>Quantum Secure?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2903" marR="82903" marT="41451" marB="41451" anchor="ctr"/>
                </a:tc>
                <a:extLst>
                  <a:ext uri="{0D108BD9-81ED-4DB2-BD59-A6C34878D82A}">
                    <a16:rowId xmlns:a16="http://schemas.microsoft.com/office/drawing/2014/main" val="1582179054"/>
                  </a:ext>
                </a:extLst>
              </a:tr>
              <a:tr h="108516">
                <a:tc>
                  <a:txBody>
                    <a:bodyPr/>
                    <a:lstStyle/>
                    <a:p>
                      <a:r>
                        <a:rPr lang="en-US" sz="2800"/>
                        <a:t>Still Used in AUS?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 legacy systems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Yes, in secured gov. docs</a:t>
                      </a:r>
                    </a:p>
                  </a:txBody>
                  <a:tcPr marL="82903" marR="82903" marT="41451" marB="4145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Yes, in certificates</a:t>
                      </a:r>
                    </a:p>
                  </a:txBody>
                  <a:tcPr marL="82903" marR="82903" marT="41451" marB="41451" anchor="ctr"/>
                </a:tc>
                <a:extLst>
                  <a:ext uri="{0D108BD9-81ED-4DB2-BD59-A6C34878D82A}">
                    <a16:rowId xmlns:a16="http://schemas.microsoft.com/office/drawing/2014/main" val="300638482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A50603A-1C2B-D4A6-DE80-79CACCACA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18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C45F-8776-8E96-6AD0-49407B5A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878D17C-F06C-A451-BCCF-976B49850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Discussion Questions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FF9404-3EB5-75DF-C2A2-943123CE4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D1532B-EE5C-A31E-3A80-8578C9AD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8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Why do we use both hashing and encryption in digital signatures?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Hashing ensures message integrity, encryption confirms authenticity. Together, they prove "who said what".</a:t>
            </a:r>
          </a:p>
        </p:txBody>
      </p:sp>
    </p:spTree>
    <p:extLst>
      <p:ext uri="{BB962C8B-B14F-4D97-AF65-F5344CB8AC3E}">
        <p14:creationId xmlns:p14="http://schemas.microsoft.com/office/powerpoint/2010/main" val="17001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DE24-D1C2-45B0-8C74-57A80218D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123442B-082F-833B-48DF-4FEE6A848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Discussion Questions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9BD37F-9C10-C8DF-FA05-69A00E8C8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0F80AE6-F114-38EB-B499-988BB9DF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8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Q2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: Why is randomness (like ‘K’ in ElGamal) essential in digital signatures?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A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: Without randomness, signatures could be reused, allowing attackers to copy and fake them.</a:t>
            </a:r>
          </a:p>
        </p:txBody>
      </p:sp>
    </p:spTree>
    <p:extLst>
      <p:ext uri="{BB962C8B-B14F-4D97-AF65-F5344CB8AC3E}">
        <p14:creationId xmlns:p14="http://schemas.microsoft.com/office/powerpoint/2010/main" val="25205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5B59-E654-6F10-1BB2-89A3DA68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20110E7-31DF-C9B8-DE8F-BCD93DCBA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Research Discussion Questions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FB4943-7EBE-BE8E-6070-F10535DEE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7F6895D-D79A-FC66-C765-AF9330A0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6329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Q3</a:t>
            </a:r>
            <a:r>
              <a:rPr lang="en-US" sz="2800" dirty="0">
                <a:latin typeface="+mj-lt"/>
              </a:rPr>
              <a:t>: How might post-quantum cryptography change how digital signatures work in Australia?</a:t>
            </a:r>
          </a:p>
          <a:p>
            <a:pPr lvl="1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</a:t>
            </a:r>
            <a:r>
              <a:rPr lang="en-US" sz="2800" dirty="0">
                <a:latin typeface="+mj-lt"/>
              </a:rPr>
              <a:t>: We’ll need new algorithms like </a:t>
            </a:r>
            <a:r>
              <a:rPr lang="en-US" sz="2800" b="1" dirty="0">
                <a:latin typeface="+mj-lt"/>
              </a:rPr>
              <a:t>SPHINCS+</a:t>
            </a:r>
            <a:r>
              <a:rPr lang="en-US" sz="2800" dirty="0">
                <a:latin typeface="+mj-lt"/>
              </a:rPr>
              <a:t> to stay secure when quantum computers emerge.</a:t>
            </a:r>
          </a:p>
        </p:txBody>
      </p:sp>
    </p:spTree>
    <p:extLst>
      <p:ext uri="{BB962C8B-B14F-4D97-AF65-F5344CB8AC3E}">
        <p14:creationId xmlns:p14="http://schemas.microsoft.com/office/powerpoint/2010/main" val="355978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BF082-17CE-BDA7-7D41-E1B9AB1A1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C0DA73-BBB8-A2C7-AB92-B6B5D1604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C127DB-7315-484C-81DE-8315EC7A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A20516-5C50-C16C-D20B-E65D40D8F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5459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Task</a:t>
            </a:r>
            <a:r>
              <a:rPr lang="en-US" sz="2800" dirty="0">
                <a:latin typeface="+mj-lt"/>
              </a:rPr>
              <a:t>: Use OpenSSL or </a:t>
            </a:r>
            <a:r>
              <a:rPr lang="en-US" sz="2800" dirty="0" err="1">
                <a:latin typeface="+mj-lt"/>
              </a:rPr>
              <a:t>CrypTool</a:t>
            </a:r>
            <a:r>
              <a:rPr lang="en-US" sz="2800" dirty="0">
                <a:latin typeface="+mj-lt"/>
              </a:rPr>
              <a:t> to simulate a digital signature.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Create a message: “Visa approval for subclass 600”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Hash it using SHA-256.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Encrypt the hash using your private key (simulate signing).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Verify using your public key.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Follow-up</a:t>
            </a:r>
            <a:r>
              <a:rPr lang="en-US" sz="2800" dirty="0">
                <a:latin typeface="+mj-lt"/>
              </a:rPr>
              <a:t>: Try the same process using a different message. See how the signature changes.</a:t>
            </a:r>
          </a:p>
        </p:txBody>
      </p:sp>
    </p:spTree>
    <p:extLst>
      <p:ext uri="{BB962C8B-B14F-4D97-AF65-F5344CB8AC3E}">
        <p14:creationId xmlns:p14="http://schemas.microsoft.com/office/powerpoint/2010/main" val="131568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F67D48-4E6B-30B1-760C-33C6F63FC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23796"/>
              </p:ext>
            </p:extLst>
          </p:nvPr>
        </p:nvGraphicFramePr>
        <p:xfrm>
          <a:off x="8965" y="666750"/>
          <a:ext cx="6281680" cy="387096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81635">
                  <a:extLst>
                    <a:ext uri="{9D8B030D-6E8A-4147-A177-3AD203B41FA5}">
                      <a16:colId xmlns:a16="http://schemas.microsoft.com/office/drawing/2014/main" val="624110662"/>
                    </a:ext>
                  </a:extLst>
                </a:gridCol>
                <a:gridCol w="5300045">
                  <a:extLst>
                    <a:ext uri="{9D8B030D-6E8A-4147-A177-3AD203B41FA5}">
                      <a16:colId xmlns:a16="http://schemas.microsoft.com/office/drawing/2014/main" val="15279083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800" dirty="0"/>
                        <a:t>Step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315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2800"/>
                        <a:t>Input a message (text, file,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62735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Apply a hash algorithm like </a:t>
                      </a:r>
                      <a:r>
                        <a:rPr lang="en-US" sz="2800" b="1"/>
                        <a:t>SHA-256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289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Output: a short fixed-size hash (e.g., 64 characters)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3611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Even a small change (like a full stop vs ! ) = </a:t>
                      </a:r>
                      <a:r>
                        <a:rPr lang="en-US" sz="2800" b="1" dirty="0"/>
                        <a:t>totally different</a:t>
                      </a:r>
                      <a:r>
                        <a:rPr lang="en-US" sz="2800" dirty="0"/>
                        <a:t> hash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772715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0645" y="666750"/>
            <a:ext cx="2844390" cy="329469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5774"/>
            <a:ext cx="8222081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How Hashing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37B47-B727-CBE3-36D3-A6EE31EBDF43}"/>
              </a:ext>
            </a:extLst>
          </p:cNvPr>
          <p:cNvSpPr txBox="1"/>
          <p:nvPr/>
        </p:nvSpPr>
        <p:spPr>
          <a:xfrm>
            <a:off x="0" y="4620280"/>
            <a:ext cx="9135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This makes it perfect for </a:t>
            </a:r>
            <a:r>
              <a:rPr lang="en-US" sz="2800" b="1" dirty="0">
                <a:latin typeface="+mj-lt"/>
              </a:rPr>
              <a:t>detecting changes</a:t>
            </a:r>
            <a:r>
              <a:rPr lang="en-US" sz="2800" dirty="0">
                <a:latin typeface="+mj-lt"/>
              </a:rPr>
              <a:t> or tampering.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7132-3812-7DED-EDB6-49E7B120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CE8EA2-DCBC-A9B2-2F3D-2F6FE049D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AC56D0-2F85-AEE7-1C55-78824760E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FD35416-2C3F-3241-0DAD-FA2DE169C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4F1C9-8BE5-5C28-9162-68133CE3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90" b="50002"/>
          <a:stretch/>
        </p:blipFill>
        <p:spPr>
          <a:xfrm>
            <a:off x="31376" y="2783684"/>
            <a:ext cx="9144000" cy="238708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324B49E-E5FD-4FAC-4A5A-0D8D70A09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" y="681553"/>
            <a:ext cx="493596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1. Open Notepad, type: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Visa approval for subclass 600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visa_message.txt</a:t>
            </a:r>
          </a:p>
        </p:txBody>
      </p:sp>
    </p:spTree>
    <p:extLst>
      <p:ext uri="{BB962C8B-B14F-4D97-AF65-F5344CB8AC3E}">
        <p14:creationId xmlns:p14="http://schemas.microsoft.com/office/powerpoint/2010/main" val="21560956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985E-562D-2AB4-CCEA-8B9B8F29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8471B1D-7E7B-0F00-88F5-50E004FAF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2D28E8-7F37-F488-F670-04B8072C9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DE205F-FBE4-EB4E-74EE-90D30D6F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614CB-A2FE-5656-4D51-6A97B886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3048002" y="1022350"/>
            <a:ext cx="6096000" cy="32385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EA8F11F-8DEF-8FB8-761E-352FB4467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" y="920278"/>
            <a:ext cx="2987011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 Open visa_message.txt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CrypTool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6515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96FB-C2A3-83CF-060F-2E8156C9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77DE1F-C703-534C-5135-7F87662BAC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92AB32-9A7D-DF9D-AD27-78812531A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432F3E7-B11B-AFF2-0307-F52E37A8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6424"/>
            <a:ext cx="9144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3. Go 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Digital Signatures/PKI → Sign Document...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545F11-EDA2-7481-9CC8-6E433E66D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CB26E-6E25-6D8E-1158-140D8102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0" y="1549400"/>
            <a:ext cx="9144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12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6FD03-25B3-802F-CC98-FC500DA83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E0A9F46-456F-05B6-36BD-361A880E4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FB2123-CA5B-0F61-9EA3-F6C0B922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EB5C9E-4665-9DCB-24D1-8A3F9FA9C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C3B81A-E3C4-44AD-4AB4-A0A428EB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169" y="601625"/>
            <a:ext cx="4512996" cy="46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4. Choose the Hash Function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 the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left panel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choose a hash function.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Select: SHA-1</a:t>
            </a:r>
            <a:endParaRPr kumimoji="0" lang="en-US" altLang="en-US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5. Select the Signature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 the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panel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select: RSA.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8873C-F252-54E1-DDDF-509A57DC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8518" r="30833" b="14445"/>
          <a:stretch/>
        </p:blipFill>
        <p:spPr>
          <a:xfrm>
            <a:off x="4495067" y="0"/>
            <a:ext cx="46489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09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D121-A9DB-ABD3-7A2C-29DE7230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0A42CE3-3C73-8534-BAC2-B045E33A6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D9861E-A708-601D-0C09-D8D3682D3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C627CC-38BC-3099-3CC2-407A32FA3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282733A-CBBC-9BA1-BF83-F326BC75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81" y="493941"/>
            <a:ext cx="4512996" cy="46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6. Select a Key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are two keys listed, click on </a:t>
            </a: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SideChannelAttacks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... with RSA-512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7. Enter the PIN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Try typing 1234 in the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PIN field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8.  Click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‘Sign”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15FBC-E9FC-1D01-6944-0D6CC45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8518" r="30833" b="14445"/>
          <a:stretch/>
        </p:blipFill>
        <p:spPr>
          <a:xfrm>
            <a:off x="4495067" y="0"/>
            <a:ext cx="4648933" cy="51435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3040E3-B245-E3C7-38F0-E2F5C777E4FA}"/>
              </a:ext>
            </a:extLst>
          </p:cNvPr>
          <p:cNvSpPr/>
          <p:nvPr/>
        </p:nvSpPr>
        <p:spPr>
          <a:xfrm>
            <a:off x="4572000" y="4629150"/>
            <a:ext cx="1447800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675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BA8F-C089-F3C3-C8B8-3B1FE7FE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99701D4-DD08-532F-9F42-E0F15B825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D9A987-9EA7-2F76-F5EB-FC65D97D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EC844B-2F85-52F5-B060-558927413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AAFF4D2-D588-3CEB-0CC2-C00F53922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81" y="550207"/>
            <a:ext cx="4512996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9. Save it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Now your file is digitally signed using: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SHA-1</a:t>
            </a:r>
            <a:r>
              <a:rPr lang="en-US" sz="2800" dirty="0"/>
              <a:t> as hash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RSA</a:t>
            </a:r>
            <a:r>
              <a:rPr lang="en-US" sz="2800" dirty="0"/>
              <a:t> with our private key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We’ve simulated signing.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63C14-91AA-0AB4-852B-0E7D125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12" t="23333" r="23333" b="26296"/>
          <a:stretch/>
        </p:blipFill>
        <p:spPr>
          <a:xfrm>
            <a:off x="4038600" y="1151832"/>
            <a:ext cx="451299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4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7ACED-76B2-81E9-2268-E09CD4BB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28BD200-160B-8EB4-5D95-5106E5159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A9DDDA-9E4C-5B32-50EC-22CE1901F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19CE6D-3511-9C26-F97B-A8CB362C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B365775-0A2A-0AFB-461A-E72B8F951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859" y="2364232"/>
            <a:ext cx="451299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Verify the Signature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Digital Signatures/PKI → Verify Signature...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94621-FBD2-3CFB-E627-594E7876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235"/>
          <a:stretch/>
        </p:blipFill>
        <p:spPr>
          <a:xfrm>
            <a:off x="22412" y="839463"/>
            <a:ext cx="9084996" cy="14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234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4EF9-E21E-E2BA-6D16-10CF6B786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1ED0733-E3C3-E0C8-E2DF-8072A24C9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7620000" cy="601625"/>
          </a:xfrm>
          <a:prstGeom prst="rect">
            <a:avLst/>
          </a:prstGeom>
        </p:spPr>
        <p:txBody>
          <a:bodyPr vert="horz" wrap="square" lIns="0" tIns="1081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Hands-On Activity</a:t>
            </a:r>
            <a:endParaRPr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43AC98-91A0-832F-396B-E72A9A25E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61D85C-659F-13B6-4551-F4469BD68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80AA7E6-7523-97C8-133C-ED5EEA96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072"/>
            <a:ext cx="9144000" cy="46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 the dialog opens: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the correct key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Signature Verification window: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already see two keys.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on: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SideChannelAttack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|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Bob | RSA-512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matches the key we used earlier to sign the message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Verify Signature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4E3D-8FF6-B407-6195-E46B7232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8035" r="30000" b="15265"/>
          <a:stretch/>
        </p:blipFill>
        <p:spPr>
          <a:xfrm>
            <a:off x="5486401" y="650364"/>
            <a:ext cx="3657600" cy="39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0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9719-67AD-6E92-F2F6-A3975403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2245B55-E4AD-8C05-28E1-6463CD8CB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62D609-15FE-6285-C845-33171ABB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9D697-6DDC-3B9F-EA41-94DED770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593"/>
          <a:stretch/>
        </p:blipFill>
        <p:spPr>
          <a:xfrm>
            <a:off x="-17929" y="3175"/>
            <a:ext cx="9144000" cy="295275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E2F299B-889C-6B61-04E7-80FB057F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" y="1979395"/>
            <a:ext cx="9126071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"Correct signature!</a:t>
            </a: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Duration of signature verification: 0.000 seconds."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This confirms that: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message (Visa approval for subclass 600) was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successfully signed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using your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private RSA key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205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3DC54-9FB8-2F84-512C-6A0A83364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91285F9-7A41-3AC8-101E-473127E08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022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D53015E-E94B-E83C-AA18-6CCBF753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2D2DC-2706-02EC-6DC4-7CDD6881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593"/>
          <a:stretch/>
        </p:blipFill>
        <p:spPr>
          <a:xfrm>
            <a:off x="295835" y="0"/>
            <a:ext cx="8552329" cy="276169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71DBE53-9DFC-80B0-E8BB-6BEC9047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" y="2571750"/>
            <a:ext cx="9126071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hash (SHA-1) from our original message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matches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decrypted signature.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public key verification was successful — meaning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tampering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occurred and authenticity is confirmed.</a:t>
            </a:r>
          </a:p>
        </p:txBody>
      </p:sp>
    </p:spTree>
    <p:extLst>
      <p:ext uri="{BB962C8B-B14F-4D97-AF65-F5344CB8AC3E}">
        <p14:creationId xmlns:p14="http://schemas.microsoft.com/office/powerpoint/2010/main" val="77319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4172</Words>
  <Application>Microsoft Office PowerPoint</Application>
  <PresentationFormat>On-screen Show (16:9)</PresentationFormat>
  <Paragraphs>547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Cambria Math</vt:lpstr>
      <vt:lpstr>Times New Roman</vt:lpstr>
      <vt:lpstr>Wingdings</vt:lpstr>
      <vt:lpstr>Office Theme</vt:lpstr>
      <vt:lpstr>1_Office Theme</vt:lpstr>
      <vt:lpstr> ITEC614 Introduction to Cyber Security</vt:lpstr>
      <vt:lpstr>Secure Hash Algorithm and Digital Signature</vt:lpstr>
      <vt:lpstr>Previous Lecture</vt:lpstr>
      <vt:lpstr>Outline</vt:lpstr>
      <vt:lpstr>Reference</vt:lpstr>
      <vt:lpstr>What is a Hash Function?</vt:lpstr>
      <vt:lpstr>What is a Hash Function?</vt:lpstr>
      <vt:lpstr>What is a Hash Function?</vt:lpstr>
      <vt:lpstr>How Hashing Works</vt:lpstr>
      <vt:lpstr>Why Hash Collisions Matter</vt:lpstr>
      <vt:lpstr>Hashing + Security</vt:lpstr>
      <vt:lpstr>What is a Digital Signature?</vt:lpstr>
      <vt:lpstr>What is a Digital Signature?</vt:lpstr>
      <vt:lpstr>Example – Hash + Digital Signature</vt:lpstr>
      <vt:lpstr>Example – Hash + Digital Signature</vt:lpstr>
      <vt:lpstr>Hash Function Properties</vt:lpstr>
      <vt:lpstr>Hash Function Properties</vt:lpstr>
      <vt:lpstr> Requirements for Hash Functions</vt:lpstr>
      <vt:lpstr> Requirements for Hash Functions</vt:lpstr>
      <vt:lpstr>Research / Discussion Questions</vt:lpstr>
      <vt:lpstr>Research / Discussion Questions</vt:lpstr>
      <vt:lpstr>Hands-On Activity</vt:lpstr>
      <vt:lpstr>Hands-On Activity</vt:lpstr>
      <vt:lpstr>Hands-On Activity</vt:lpstr>
      <vt:lpstr>Hands-On Activity</vt:lpstr>
      <vt:lpstr>Hands-On Activity</vt:lpstr>
      <vt:lpstr>Cybersecurity Case Study (Challenge)</vt:lpstr>
      <vt:lpstr>Cybersecurity Case Study (Challenge)</vt:lpstr>
      <vt:lpstr> Simple Examples of Hashing</vt:lpstr>
      <vt:lpstr> Simple Examples of Hashing</vt:lpstr>
      <vt:lpstr>Attacks on Hash – Preimage Attack (Intro)</vt:lpstr>
      <vt:lpstr>Preimage Attack – Effort Analysis</vt:lpstr>
      <vt:lpstr>Preimage Attack – 50% Success Rate</vt:lpstr>
      <vt:lpstr>Summary Comparison Table – Hashing Strength</vt:lpstr>
      <vt:lpstr>Summary Comparison Table – Hashing Strength</vt:lpstr>
      <vt:lpstr>Research/Discussion Questions</vt:lpstr>
      <vt:lpstr>Research/Discussion Questions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Australia's Shift from SHA-256: Preparing for a Quantum-Safe Future</vt:lpstr>
      <vt:lpstr>PowerPoint Presentation</vt:lpstr>
      <vt:lpstr>Australia's Shift from SHA-256: Preparing for a Quantum-Safe Future</vt:lpstr>
      <vt:lpstr>Cybersecurity Problem-Solving Question</vt:lpstr>
      <vt:lpstr>PowerPoint Presentation</vt:lpstr>
      <vt:lpstr>Birthday Attack &amp; Collision Resistance</vt:lpstr>
      <vt:lpstr>Birthday Attack &amp; Collision Resistance</vt:lpstr>
      <vt:lpstr>Birthday Attack &amp; Collision Resistance</vt:lpstr>
      <vt:lpstr>Birthday Problem Made Easy</vt:lpstr>
      <vt:lpstr>Birthday Math + Hashes</vt:lpstr>
      <vt:lpstr>Secure Hash Algorithm (SHA) Overview</vt:lpstr>
      <vt:lpstr>Comparison – Preimage vs. Birthday Attack</vt:lpstr>
      <vt:lpstr>Research Discussion Question</vt:lpstr>
      <vt:lpstr>Problem-Solving Task</vt:lpstr>
      <vt:lpstr>Cybersecurity Challenge (Real-World Case)</vt:lpstr>
      <vt:lpstr>How Many Tries to Break SHA-1 with a Birthday Attack?</vt:lpstr>
      <vt:lpstr>Role-Playing Debate</vt:lpstr>
      <vt:lpstr>SHA Versions</vt:lpstr>
      <vt:lpstr>SHA-3</vt:lpstr>
      <vt:lpstr>Digital Signature</vt:lpstr>
      <vt:lpstr>What Is a Digital Signature?</vt:lpstr>
      <vt:lpstr>How Does It Work? (DS Model)</vt:lpstr>
      <vt:lpstr>Key Properties of Digital Signatures</vt:lpstr>
      <vt:lpstr>ElGamal Digital Signature – Introduction</vt:lpstr>
      <vt:lpstr>ElGamal Signature Steps</vt:lpstr>
      <vt:lpstr>ElGamal Signature Steps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Example – ElGamal in Action</vt:lpstr>
      <vt:lpstr>DSS – Digital Signature Standard</vt:lpstr>
      <vt:lpstr>Comparison Table: ElGamal vs DSS vs RSA</vt:lpstr>
      <vt:lpstr>Comparison Table: ElGamal vs DSS vs RSA</vt:lpstr>
      <vt:lpstr>Research Discussion Questions</vt:lpstr>
      <vt:lpstr>Research Discussion Questions</vt:lpstr>
      <vt:lpstr>Research Discussion Questions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Hands-On Activity</vt:lpstr>
      <vt:lpstr>PowerPoint Presentation</vt:lpstr>
      <vt:lpstr>PowerPoint Presentation</vt:lpstr>
      <vt:lpstr>Cybersecurity Problem</vt:lpstr>
      <vt:lpstr>Digital Signature Spoofing: Cryptographic Weakness and Solution</vt:lpstr>
      <vt:lpstr>Role-Playing Debate</vt:lpstr>
      <vt:lpstr>Next Week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Appleton</dc:creator>
  <cp:lastModifiedBy>Farshid Keivanian</cp:lastModifiedBy>
  <cp:revision>128</cp:revision>
  <dcterms:created xsi:type="dcterms:W3CDTF">2025-04-06T10:37:11Z</dcterms:created>
  <dcterms:modified xsi:type="dcterms:W3CDTF">2025-04-07T01:16:13Z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2025-04-06T00:00:00Z</vt:filetime>
  </property>
  <property fmtid="{D5CDD505-2E9C-101B-9397-08002B2CF9AE}" pid="5" name="Producer">
    <vt:lpwstr>Microsoft® PowerPoint® for Microsoft 365</vt:lpwstr>
  </property>
</Properties>
</file>